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4" r:id="rId6"/>
  </p:sldMasterIdLst>
  <p:notesMasterIdLst>
    <p:notesMasterId r:id="rId13"/>
  </p:notesMasterIdLst>
  <p:sldIdLst>
    <p:sldId id="641" r:id="rId7"/>
    <p:sldId id="714" r:id="rId8"/>
    <p:sldId id="728" r:id="rId9"/>
    <p:sldId id="730" r:id="rId10"/>
    <p:sldId id="729" r:id="rId11"/>
    <p:sldId id="731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8D"/>
    <a:srgbClr val="009A44"/>
    <a:srgbClr val="483698"/>
    <a:srgbClr val="0091DA"/>
    <a:srgbClr val="005EB8"/>
    <a:srgbClr val="EAAA00"/>
    <a:srgbClr val="00B853"/>
    <a:srgbClr val="F68D2E"/>
    <a:srgbClr val="00A3A1"/>
    <a:srgbClr val="6D2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1837" autoAdjust="0"/>
  </p:normalViewPr>
  <p:slideViewPr>
    <p:cSldViewPr snapToGrid="0">
      <p:cViewPr varScale="1">
        <p:scale>
          <a:sx n="72" d="100"/>
          <a:sy n="72" d="100"/>
        </p:scale>
        <p:origin x="16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M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9EF48-4300-4663-83D0-09B4060A382D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M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M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C5498-A7AF-4E74-B53D-90258922B36E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01370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89000" y="169863"/>
            <a:ext cx="5013325" cy="3759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933" y="4086299"/>
            <a:ext cx="6240331" cy="56140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  <a:buFontTx/>
              <a:buChar char="-"/>
            </a:pPr>
            <a:endParaRPr lang="ar-MA" altLang="fr-FR" sz="1000" b="1" dirty="0"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fr-FR" sz="1800" b="1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MA" dirty="0"/>
              <a:t>Note : </a:t>
            </a:r>
            <a:r>
              <a:rPr lang="fr-FR" b="1" dirty="0"/>
              <a:t>Résultats / pourquoi y participer ? </a:t>
            </a:r>
            <a:endParaRPr lang="fr-FR" dirty="0"/>
          </a:p>
          <a:p>
            <a:r>
              <a:rPr lang="fr-FR" dirty="0"/>
              <a:t>Meilleure compréhension des écarts réglementaires</a:t>
            </a:r>
          </a:p>
          <a:p>
            <a:r>
              <a:rPr lang="fr-FR" dirty="0"/>
              <a:t>Partage d’exemples concrets de pratiques de supervision</a:t>
            </a:r>
          </a:p>
          <a:p>
            <a:r>
              <a:rPr lang="fr-FR" dirty="0"/>
              <a:t>Appui au renforcement des capacités dans les juridictions membres</a:t>
            </a:r>
          </a:p>
          <a:p>
            <a:endParaRPr lang="fr-M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C5498-A7AF-4E74-B53D-90258922B36E}" type="slidenum">
              <a:rPr lang="fr-MA" smtClean="0"/>
              <a:t>3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0893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813B4-BB0E-66B3-FDD2-5A7475703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3EBD090-70A3-AB3A-7C0D-5801D10C8C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5ABBE73-3751-E962-BDCA-F702751247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M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0BDF08-9C64-7D3F-C3CB-3BA17230C2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C5498-A7AF-4E74-B53D-90258922B36E}" type="slidenum">
              <a:rPr lang="fr-MA" smtClean="0"/>
              <a:t>4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418798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72FF03-DE88-9D7E-52D9-F706481944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456964-AB3D-426F-34D3-39522410C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7F57B7-BC24-10F9-1EF5-B1F966082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F152B7-A5A9-4582-C7EB-3B1A84ACA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88ADD-E7AC-BD38-7639-02A903E95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33696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DCD873-76BB-C6D8-0D18-7346D4497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70353E-CD6E-7B14-E88B-7832C89C4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5D6EC7-4E2E-5486-CB77-F5C32475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7A43CB-1B93-9200-73E1-C081FF2C3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42C53F-5F46-AF13-2814-EE1D40D85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2257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67FE21-6BBE-B8B8-3D45-21DE81199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1FAB436-7C72-11BC-518D-2CAF5289A8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B129CD-85DD-1939-FD32-6A895A85B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724A12-667D-EB0A-CE4D-BA87FA04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23CFB2-FA9D-A6FB-0371-934CED193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289825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4C969EE-5E53-4FA6-96ED-709BD1F0B0E7}" type="slidenum">
              <a:rPr lang="x-none" altLang="fr-FR" smtClean="0">
                <a:solidFill>
                  <a:srgbClr val="898989"/>
                </a:solidFill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0" y="1068790"/>
            <a:ext cx="8820472" cy="0"/>
          </a:xfrm>
          <a:prstGeom prst="line">
            <a:avLst/>
          </a:prstGeom>
          <a:ln>
            <a:solidFill>
              <a:srgbClr val="90876B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fr-FR" sz="1800" b="1" dirty="0">
              <a:ln w="57150" cmpd="thickThin">
                <a:solidFill>
                  <a:srgbClr val="90876B"/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Image 6" descr="logo ac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88642"/>
            <a:ext cx="2088232" cy="529975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467544" y="645335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srgbClr val="205595"/>
                </a:solidFill>
                <a:latin typeface="Calibri"/>
                <a:cs typeface="+mn-cs"/>
              </a:rPr>
              <a:t>www.acaps.ma</a:t>
            </a: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0" y="6381328"/>
            <a:ext cx="8820472" cy="0"/>
          </a:xfrm>
          <a:prstGeom prst="line">
            <a:avLst/>
          </a:prstGeom>
          <a:ln>
            <a:solidFill>
              <a:srgbClr val="90876B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fr-FR" sz="1800" b="1" dirty="0">
              <a:ln w="57150" cmpd="thickThin">
                <a:solidFill>
                  <a:srgbClr val="90876B"/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467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03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64"/>
            <a:ext cx="2085975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AFD6531F-F0C0-674C-823E-E51DE6F427CF}" type="datetimeFigureOut">
              <a:rPr lang="fr-F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defTabSz="457200"/>
              <a:t>28/07/2025</a:t>
            </a:fld>
            <a:endParaRPr lang="fr-F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64"/>
            <a:ext cx="284797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fr-F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D050A-9DEC-2A43-AEA0-C7C99FADC780}" type="slidenum">
              <a:rPr lang="fr-F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0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9B0B3-46BD-47FB-8FD4-FF15C2A12FC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18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0AE34-8A1B-49F4-B0F3-9810283306D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7820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D5F9-A9CE-46E3-9F26-2CF2AB2C14E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9697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3941A-A101-4FB7-A103-66E4B23EA52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0855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3E696-50F6-4E89-971B-4FF354AE429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708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CE1D78-5AF2-217F-B837-F40C163C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72E731-92AE-1083-95B4-FDAAF24BB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E6279C-D92A-AF3B-05B4-B06B550DC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DF92F5-9CF7-8566-2F23-2D6044CC1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625579-BED2-6363-E7CE-59CC0BEB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902803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F632-9E09-4696-B988-423C2E2CE21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5729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10928800"/>
              </p:ext>
            </p:extLst>
          </p:nvPr>
        </p:nvGraphicFramePr>
        <p:xfrm>
          <a:off x="1589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416" imgH="416" progId="TCLayout.ActiveDocument.1">
                  <p:embed/>
                </p:oleObj>
              </mc:Choice>
              <mc:Fallback>
                <p:oleObj name="Diapositive think-cell" r:id="rId3" imgW="416" imgH="416" progId="TCLayout.ActiveDocument.1">
                  <p:embed/>
                  <p:pic>
                    <p:nvPicPr>
                      <p:cNvPr id="5" name="Obje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107504" y="6381342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FR" dirty="0"/>
              <a:t>       </a:t>
            </a:r>
            <a:fld id="{6AC5BE82-CA60-4C95-A91A-976009257AA4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33517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66255-EBDA-4C7B-8726-47DC6F3AEF1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0981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506CE-871E-46BB-A44B-55D65D6C43D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9975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03285-BBF2-47CA-9941-4BB3709F106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0649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52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2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4B11-C05E-4FDC-9844-DDCA8EED4F2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2092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0"/>
          <p:cNvSpPr>
            <a:spLocks noGrp="1"/>
          </p:cNvSpPr>
          <p:nvPr>
            <p:ph type="sldNum" sz="quarter" idx="4"/>
          </p:nvPr>
        </p:nvSpPr>
        <p:spPr>
          <a:xfrm>
            <a:off x="82291" y="6428799"/>
            <a:ext cx="904855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+mj-lt"/>
              </a:defRPr>
            </a:lvl1pPr>
          </a:lstStyle>
          <a:p>
            <a:pPr>
              <a:defRPr/>
            </a:pPr>
            <a:fld id="{6AC5BE82-CA60-4C95-A91A-976009257AA4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58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BE1A88-A51F-2266-B65A-B6FDF9A44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7D82E4-A9C1-1B02-313C-E72938A8A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3A2289-E355-4B9A-8683-4CBCEF50C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60798A-D1D7-58E1-35B2-CDCA94914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6D94B5-9CF3-881B-7939-C9931DDE0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04327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B54755-994B-435C-E75B-D7B66E175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3703EF-90D4-6CE8-F5DA-8CE84C0B32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F0145A-BB27-3AD0-70BC-D9186702EE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3ED9EC-AF24-B6CC-4B64-1CF37B581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8C3BC24-1245-FAE2-9FA8-07DD4A613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7D269A-825D-AC8A-B73F-37127188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03567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1AA5B-1112-DD1A-3D75-6022E67C3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168132-552F-8E7A-C31D-130C6077D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E397F7-B867-38B4-CF4C-0AA5BA462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B560DD-3CD8-4164-0B8F-E14181DEA2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83CD3E5-8532-1446-BC0F-645EA8A6DB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540C3D5-79F8-277E-CFBA-6E61BC9CF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F330CD9-A8CC-4897-65E8-81810DBF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41996C-8B55-DD69-E88D-555E5E59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93293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CFA27-E0BC-A592-2204-E1CF4E108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B23A9C9-2565-5DA6-DCE7-1AB0199C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7933238-D9C9-7536-91B8-4CFFFD453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93578A0-009E-58D9-5A51-1E1BEAC3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91139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DBB18C3-9AF8-1F88-3386-949E49CDC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14A14C-1EEA-43F9-09E2-7E6FA4489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737769-262E-21C2-1301-E8494CD8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4099784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E66823-675E-BB4B-C8AF-81EF5668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0FABE6-80FA-030D-739C-54050983C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B2965C-3200-52EF-5B2E-23F5601BE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E0B514-5743-940C-5176-F8DE383FF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1D28E7-B757-81AD-3DAF-E3B9F215C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E3E230-B473-42EC-4B86-F1479C54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98214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C4C49-901A-0DCF-4BF3-D3A3C4C43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18B55F-2F33-74F3-8152-5DDE3DC04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M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AE4EA0-E89B-D8E5-F878-D42C2CB3B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F2549B-8094-F653-1572-26AEEF8C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674ECE-286C-8FAB-2F81-1E14D576B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F039D1-7B41-4E6E-70F0-DCDC29BB7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76603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3137D1B-484F-8774-65AC-292CD149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M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F8EAB7-4BB7-4BC8-C958-92725E1C8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M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EAA2F0-DE11-6A33-67F1-611BC5F724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811B2-B9BD-4D60-84C3-E9E22B2F41D3}" type="datetimeFigureOut">
              <a:rPr lang="fr-MA" smtClean="0"/>
              <a:t>28/07/2025</a:t>
            </a:fld>
            <a:endParaRPr lang="fr-M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893519-4B27-478B-8C6B-904EFAB62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M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C340A1-2254-EBD5-6CF6-A4817222E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29E03-876B-489B-9AD0-CD53C5B79C5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96574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240715-33DB-E041-8476-D81DA72639F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1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566973792"/>
              </p:ext>
            </p:extLst>
          </p:nvPr>
        </p:nvGraphicFramePr>
        <p:xfrm>
          <a:off x="1589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6" imgW="416" imgH="416" progId="TCLayout.ActiveDocument.1">
                  <p:embed/>
                </p:oleObj>
              </mc:Choice>
              <mc:Fallback>
                <p:oleObj name="Diapositive think-cell" r:id="rId16" imgW="416" imgH="416" progId="TCLayout.ActiveDocument.1">
                  <p:embed/>
                  <p:pic>
                    <p:nvPicPr>
                      <p:cNvPr id="2" name="Objet 1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C5BE82-CA60-4C95-A91A-976009257AA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602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 acap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024" y="790888"/>
            <a:ext cx="5003952" cy="126996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2928762"/>
            <a:ext cx="9217024" cy="76701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75994" y="2928762"/>
            <a:ext cx="65920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sz="2400" b="1" dirty="0">
                <a:solidFill>
                  <a:srgbClr val="887852"/>
                </a:solidFill>
                <a:uFill>
                  <a:solidFill>
                    <a:srgbClr val="002060"/>
                  </a:solidFill>
                </a:uFill>
                <a:latin typeface="Calibri"/>
                <a:cs typeface="Arial" charset="0"/>
              </a:rPr>
              <a:t>Peer reviews process (PRP) </a:t>
            </a:r>
          </a:p>
          <a:p>
            <a:pPr algn="ctr" defTabSz="457200">
              <a:defRPr/>
            </a:pPr>
            <a:r>
              <a:rPr lang="en-US" i="1" dirty="0">
                <a:solidFill>
                  <a:srgbClr val="887852"/>
                </a:solidFill>
                <a:uFill>
                  <a:solidFill>
                    <a:srgbClr val="002060"/>
                  </a:solidFill>
                </a:uFill>
                <a:latin typeface="Calibri"/>
                <a:cs typeface="Arial" charset="0"/>
              </a:rPr>
              <a:t>Retour </a:t>
            </a:r>
            <a:r>
              <a:rPr lang="en-US" i="1" dirty="0" err="1">
                <a:solidFill>
                  <a:srgbClr val="887852"/>
                </a:solidFill>
                <a:uFill>
                  <a:solidFill>
                    <a:srgbClr val="002060"/>
                  </a:solidFill>
                </a:uFill>
                <a:latin typeface="Calibri"/>
                <a:cs typeface="Arial" charset="0"/>
              </a:rPr>
              <a:t>d’expérience</a:t>
            </a:r>
            <a:endParaRPr lang="fr-FR" sz="1600" i="1" dirty="0">
              <a:solidFill>
                <a:srgbClr val="887852"/>
              </a:solidFill>
              <a:uFill>
                <a:solidFill>
                  <a:srgbClr val="002060"/>
                </a:solidFill>
              </a:uFill>
              <a:latin typeface="Calibri"/>
              <a:cs typeface="Arial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764C7BB-6B03-CD95-DB08-E3828DA2AE1D}"/>
              </a:ext>
            </a:extLst>
          </p:cNvPr>
          <p:cNvSpPr txBox="1"/>
          <p:nvPr/>
        </p:nvSpPr>
        <p:spPr>
          <a:xfrm>
            <a:off x="1275994" y="5197041"/>
            <a:ext cx="6592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887852"/>
                </a:solidFill>
                <a:uFill>
                  <a:solidFill>
                    <a:srgbClr val="002060"/>
                  </a:solidFill>
                </a:uFill>
                <a:latin typeface="Calibri"/>
                <a:cs typeface="Arial" charset="0"/>
              </a:rPr>
              <a:t>Juillet 2025</a:t>
            </a:r>
            <a:endParaRPr lang="fr-FR" sz="1200" i="1" dirty="0">
              <a:solidFill>
                <a:srgbClr val="887852"/>
              </a:solidFill>
              <a:uFill>
                <a:solidFill>
                  <a:srgbClr val="002060"/>
                </a:solidFill>
              </a:u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57085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  <a:latin typeface="Calibri"/>
              </a:rPr>
              <a:t>       </a:t>
            </a:r>
            <a:fld id="{6AC5BE82-CA60-4C95-A91A-976009257AA4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ZoneTexte 8">
            <a:extLst>
              <a:ext uri="{FF2B5EF4-FFF2-40B4-BE49-F238E27FC236}">
                <a16:creationId xmlns:a16="http://schemas.microsoft.com/office/drawing/2014/main" id="{879771F5-68DF-4A9C-9CB8-553CF3492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6035"/>
            <a:ext cx="7164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MA" altLang="fr-FR" sz="2400" b="1" dirty="0">
                <a:solidFill>
                  <a:srgbClr val="887852"/>
                </a:solidFill>
                <a:cs typeface="Arial" charset="0"/>
              </a:rPr>
              <a:t>1. Contexte du PRP</a:t>
            </a:r>
            <a:endParaRPr lang="en-US" altLang="fr-FR" sz="2400" b="1" dirty="0">
              <a:solidFill>
                <a:srgbClr val="887852"/>
              </a:solidFill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38CF02-94D9-CA67-6702-5DD4BDE47C62}"/>
              </a:ext>
            </a:extLst>
          </p:cNvPr>
          <p:cNvSpPr/>
          <p:nvPr/>
        </p:nvSpPr>
        <p:spPr>
          <a:xfrm>
            <a:off x="270232" y="984724"/>
            <a:ext cx="8683268" cy="530975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ADE063-33C6-8E02-903D-FBE6A1B0B528}"/>
              </a:ext>
            </a:extLst>
          </p:cNvPr>
          <p:cNvSpPr/>
          <p:nvPr/>
        </p:nvSpPr>
        <p:spPr>
          <a:xfrm>
            <a:off x="675104" y="823067"/>
            <a:ext cx="3132000" cy="323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68327" rIns="0" bIns="68327" rtlCol="0" anchor="ctr" anchorCtr="0"/>
          <a:lstStyle/>
          <a:p>
            <a:pPr algn="ctr" defTabSz="990741"/>
            <a:r>
              <a:rPr lang="fr-FR" sz="1400" b="1" dirty="0">
                <a:solidFill>
                  <a:srgbClr val="FFFFFF"/>
                </a:solidFill>
              </a:rPr>
              <a:t>Évaluation de la mise en œuvre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993A93-3943-F8D8-04A3-D0EA4F0BCED0}"/>
              </a:ext>
            </a:extLst>
          </p:cNvPr>
          <p:cNvSpPr/>
          <p:nvPr/>
        </p:nvSpPr>
        <p:spPr>
          <a:xfrm>
            <a:off x="398829" y="1112266"/>
            <a:ext cx="8452202" cy="218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5738" lvl="0" indent="-285750" algn="just" defTabSz="846826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La mise en œuvre cohérente et efficace à l’échelle mondiale des normes de supervision de l’AICA est un objectif stratégique central.</a:t>
            </a:r>
          </a:p>
          <a:p>
            <a:pPr marL="195738" lvl="0" indent="-285750" algn="just" defTabSz="846826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L’AICA soutient ses membres par le biais de diverses activités d’évaluation de la mise en œuvre des PBA.</a:t>
            </a:r>
          </a:p>
          <a:p>
            <a:pPr marL="195738" lvl="0" indent="-285750" algn="just" defTabSz="846826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/>
              <a:t>Un programme d’évaluation renforcé a été mis en place pour mesurer le degré d’adhésion aux normes de supervision de l’AICA Ce programme comprend les éléments suivants: </a:t>
            </a:r>
            <a:endParaRPr lang="fr-FR" sz="1400" dirty="0">
              <a:highlight>
                <a:srgbClr val="FFFF00"/>
              </a:highlight>
              <a:latin typeface="+mj-lt"/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DFE83B1C-CA19-20D8-369C-48253FD0E5A8}"/>
              </a:ext>
            </a:extLst>
          </p:cNvPr>
          <p:cNvSpPr/>
          <p:nvPr/>
        </p:nvSpPr>
        <p:spPr>
          <a:xfrm>
            <a:off x="449544" y="3820032"/>
            <a:ext cx="1683457" cy="1674753"/>
          </a:xfrm>
          <a:prstGeom prst="roundRect">
            <a:avLst/>
          </a:prstGeom>
          <a:solidFill>
            <a:srgbClr val="009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MA" sz="1400" b="1" i="1" dirty="0">
                <a:solidFill>
                  <a:schemeClr val="bg1"/>
                </a:solidFill>
                <a:latin typeface="Calibri"/>
                <a:cs typeface="Arial" pitchFamily="34" charset="0"/>
              </a:rPr>
              <a:t>Evaluation de la mise en œuvre du cadre holistique</a:t>
            </a:r>
            <a:endParaRPr lang="fr-FR" sz="1400" b="1" i="1" dirty="0">
              <a:solidFill>
                <a:schemeClr val="bg1"/>
              </a:solidFill>
              <a:latin typeface="Calibri"/>
              <a:cs typeface="Arial" pitchFamily="34" charset="0"/>
            </a:endParaRP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6310FF0F-CC70-ADB4-6543-9B0427D93A5D}"/>
              </a:ext>
            </a:extLst>
          </p:cNvPr>
          <p:cNvSpPr/>
          <p:nvPr/>
        </p:nvSpPr>
        <p:spPr>
          <a:xfrm>
            <a:off x="2674241" y="3820032"/>
            <a:ext cx="1683457" cy="16747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i="1" dirty="0" err="1">
                <a:solidFill>
                  <a:schemeClr val="bg1"/>
                </a:solidFill>
                <a:cs typeface="Arial" pitchFamily="34" charset="0"/>
              </a:rPr>
              <a:t>Programme</a:t>
            </a:r>
            <a:r>
              <a:rPr lang="en-US" sz="1400" b="1" i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1400" b="1" i="1" dirty="0" err="1">
                <a:solidFill>
                  <a:schemeClr val="bg1"/>
                </a:solidFill>
                <a:cs typeface="Arial" pitchFamily="34" charset="0"/>
              </a:rPr>
              <a:t>d’évaluation</a:t>
            </a:r>
            <a:r>
              <a:rPr lang="en-US" sz="1400" b="1" i="1" dirty="0">
                <a:solidFill>
                  <a:schemeClr val="bg1"/>
                </a:solidFill>
                <a:cs typeface="Arial" pitchFamily="34" charset="0"/>
              </a:rPr>
              <a:t> des members (MAP)</a:t>
            </a:r>
            <a:endParaRPr lang="fr-FR" sz="1400" b="1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B3488654-5A4E-F784-7172-BB06701230DB}"/>
              </a:ext>
            </a:extLst>
          </p:cNvPr>
          <p:cNvSpPr/>
          <p:nvPr/>
        </p:nvSpPr>
        <p:spPr>
          <a:xfrm>
            <a:off x="4898938" y="3864483"/>
            <a:ext cx="1683457" cy="1674753"/>
          </a:xfrm>
          <a:prstGeom prst="roundRect">
            <a:avLst/>
          </a:prstGeom>
          <a:solidFill>
            <a:srgbClr val="483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i="1" dirty="0">
                <a:solidFill>
                  <a:schemeClr val="bg1"/>
                </a:solidFill>
                <a:cs typeface="Arial" pitchFamily="34" charset="0"/>
              </a:rPr>
              <a:t>Processus </a:t>
            </a:r>
            <a:r>
              <a:rPr lang="fr-FR" sz="1400" b="1" i="1">
                <a:solidFill>
                  <a:schemeClr val="bg1"/>
                </a:solidFill>
                <a:cs typeface="Arial" pitchFamily="34" charset="0"/>
              </a:rPr>
              <a:t>de revue </a:t>
            </a:r>
            <a:r>
              <a:rPr lang="fr-FR" sz="1400" b="1" i="1" dirty="0">
                <a:solidFill>
                  <a:schemeClr val="bg1"/>
                </a:solidFill>
                <a:cs typeface="Arial" pitchFamily="34" charset="0"/>
              </a:rPr>
              <a:t>par les pairs (PRP)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FFCB3DD-07AA-B559-285F-6D52F55802AC}"/>
              </a:ext>
            </a:extLst>
          </p:cNvPr>
          <p:cNvSpPr/>
          <p:nvPr/>
        </p:nvSpPr>
        <p:spPr>
          <a:xfrm>
            <a:off x="7123636" y="3864483"/>
            <a:ext cx="1683457" cy="167475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i="1" dirty="0">
                <a:solidFill>
                  <a:schemeClr val="bg1"/>
                </a:solidFill>
                <a:cs typeface="Arial" pitchFamily="34" charset="0"/>
              </a:rPr>
              <a:t>Outil d'auto-évaluation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1A11E9-519C-3C14-1B1C-7B9B74880239}"/>
              </a:ext>
            </a:extLst>
          </p:cNvPr>
          <p:cNvSpPr/>
          <p:nvPr/>
        </p:nvSpPr>
        <p:spPr>
          <a:xfrm>
            <a:off x="4786304" y="3749803"/>
            <a:ext cx="1881196" cy="1936622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955649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0A25F-2719-BF84-32FE-7D7D12EAE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5C99A43-FBC7-5EFC-47DB-1CFB3B615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  <a:latin typeface="Calibri"/>
              </a:rPr>
              <a:t>       </a:t>
            </a:r>
            <a:fld id="{6AC5BE82-CA60-4C95-A91A-976009257AA4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3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ZoneTexte 8">
            <a:extLst>
              <a:ext uri="{FF2B5EF4-FFF2-40B4-BE49-F238E27FC236}">
                <a16:creationId xmlns:a16="http://schemas.microsoft.com/office/drawing/2014/main" id="{D53FD18B-A433-1D6F-06D6-EE7D689E5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6035"/>
            <a:ext cx="7164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MA" altLang="fr-FR" sz="2400" b="1" dirty="0">
                <a:solidFill>
                  <a:srgbClr val="887852"/>
                </a:solidFill>
                <a:cs typeface="Arial" charset="0"/>
              </a:rPr>
              <a:t>2. Focus sur le PRP</a:t>
            </a:r>
            <a:endParaRPr lang="en-US" altLang="fr-FR" sz="2400" b="1" dirty="0">
              <a:solidFill>
                <a:srgbClr val="887852"/>
              </a:solidFill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B8F3D1-3D9E-B5BE-A8B8-9F5432EA166C}"/>
              </a:ext>
            </a:extLst>
          </p:cNvPr>
          <p:cNvSpPr/>
          <p:nvPr/>
        </p:nvSpPr>
        <p:spPr>
          <a:xfrm>
            <a:off x="270232" y="984724"/>
            <a:ext cx="8683268" cy="5206525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355C83-71DF-4184-012B-96568FACF24D}"/>
              </a:ext>
            </a:extLst>
          </p:cNvPr>
          <p:cNvSpPr/>
          <p:nvPr/>
        </p:nvSpPr>
        <p:spPr>
          <a:xfrm>
            <a:off x="675104" y="823067"/>
            <a:ext cx="3132000" cy="323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68327" rIns="0" bIns="68327" rtlCol="0" anchor="ctr" anchorCtr="0"/>
          <a:lstStyle/>
          <a:p>
            <a:pPr algn="ctr" defTabSz="990741"/>
            <a:r>
              <a:rPr lang="fr-FR" sz="1400" b="1" dirty="0">
                <a:solidFill>
                  <a:srgbClr val="FFFFFF"/>
                </a:solidFill>
              </a:rPr>
              <a:t>Processus de revue par les pairs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AE243-ABA8-CCBE-218F-98A2C614D4C6}"/>
              </a:ext>
            </a:extLst>
          </p:cNvPr>
          <p:cNvSpPr/>
          <p:nvPr/>
        </p:nvSpPr>
        <p:spPr>
          <a:xfrm>
            <a:off x="398829" y="1112266"/>
            <a:ext cx="8452202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Définition: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/>
              <a:t>Le PRP est un </a:t>
            </a:r>
            <a:r>
              <a:rPr lang="fr-FR" sz="1400" b="1" dirty="0"/>
              <a:t>outil d’évaluation thématique</a:t>
            </a:r>
            <a:r>
              <a:rPr lang="fr-FR" sz="1400" dirty="0"/>
              <a:t> mis en place par l’AICA permettant d’apprécier, entre pairs, le </a:t>
            </a:r>
            <a:r>
              <a:rPr lang="fr-FR" sz="1400" b="1" dirty="0"/>
              <a:t>niveau de mise en œuvre des normes de supervision</a:t>
            </a:r>
            <a:r>
              <a:rPr lang="fr-FR" sz="1400" dirty="0"/>
              <a:t> (PBA) dans les juridictions membres, tout en encourageant l’échange de pratiques efficaces.</a:t>
            </a:r>
          </a:p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FR" sz="1400" dirty="0">
              <a:latin typeface="+mj-lt"/>
            </a:endParaRPr>
          </a:p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Objectifs: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Identifier les obstacles à l’application des normes AICA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Fournir des recommandations générales et des bonnes pratiques utiles aux juridictions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Favoriser l’amélioration continue et la convergence réglementaire</a:t>
            </a:r>
          </a:p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FR" sz="1400" dirty="0">
              <a:latin typeface="+mj-lt"/>
            </a:endParaRPr>
          </a:p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Méthodologie: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Mené par des équipes d’experts membres de l’AICA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Évaluations thématiques sur un ensemble défini de PBA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Participation ouverte à tous les membres de l’AICA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Rapports </a:t>
            </a:r>
            <a:r>
              <a:rPr lang="fr-FR" sz="1400" b="1" dirty="0">
                <a:solidFill>
                  <a:srgbClr val="FF0000"/>
                </a:solidFill>
                <a:latin typeface="+mj-lt"/>
              </a:rPr>
              <a:t>individuels confidentiels </a:t>
            </a:r>
            <a:r>
              <a:rPr lang="fr-FR" sz="1400" dirty="0">
                <a:latin typeface="+mj-lt"/>
              </a:rPr>
              <a:t>+ </a:t>
            </a:r>
            <a:r>
              <a:rPr lang="fr-FR" sz="1400" b="1" dirty="0">
                <a:solidFill>
                  <a:srgbClr val="009A44"/>
                </a:solidFill>
                <a:latin typeface="+mj-lt"/>
              </a:rPr>
              <a:t>rapport agrégé public</a:t>
            </a:r>
          </a:p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FR" sz="1400" dirty="0">
              <a:latin typeface="+mj-lt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C4F54C7-C648-77BC-E371-952A03DFF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121" y="4494490"/>
            <a:ext cx="3067050" cy="155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57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8D7D6-917A-91CC-C583-9D417CF61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4CB2BAE-5562-FA35-8EC2-03C2BFCF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  <a:latin typeface="Calibri"/>
              </a:rPr>
              <a:t>       </a:t>
            </a:r>
            <a:fld id="{6AC5BE82-CA60-4C95-A91A-976009257AA4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ZoneTexte 8">
            <a:extLst>
              <a:ext uri="{FF2B5EF4-FFF2-40B4-BE49-F238E27FC236}">
                <a16:creationId xmlns:a16="http://schemas.microsoft.com/office/drawing/2014/main" id="{4095C8E6-750D-7121-D317-5D2F779A2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6035"/>
            <a:ext cx="7164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MA" altLang="fr-FR" sz="2400" b="1" dirty="0">
                <a:solidFill>
                  <a:srgbClr val="887852"/>
                </a:solidFill>
                <a:cs typeface="Arial" charset="0"/>
              </a:rPr>
              <a:t>2. Focus sur le PRP</a:t>
            </a:r>
            <a:endParaRPr lang="en-US" altLang="fr-FR" sz="2400" b="1" dirty="0">
              <a:solidFill>
                <a:srgbClr val="887852"/>
              </a:solidFill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605B4F9-88C4-68B7-E0E2-5F96E7555F5A}"/>
              </a:ext>
            </a:extLst>
          </p:cNvPr>
          <p:cNvSpPr txBox="1"/>
          <p:nvPr/>
        </p:nvSpPr>
        <p:spPr>
          <a:xfrm>
            <a:off x="167383" y="3138342"/>
            <a:ext cx="27678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MA" dirty="0">
                <a:solidFill>
                  <a:srgbClr val="00338D"/>
                </a:solidFill>
              </a:rPr>
              <a:t>https://www.iais.org/activities-topics/implementation-assessment/peer-review-process/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9505727-2CE6-FC20-D390-E131B17FC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49" y="896734"/>
            <a:ext cx="5421887" cy="5484608"/>
          </a:xfrm>
          <a:prstGeom prst="rect">
            <a:avLst/>
          </a:prstGeom>
        </p:spPr>
      </p:pic>
      <p:sp>
        <p:nvSpPr>
          <p:cNvPr id="10" name="Freeform 14">
            <a:extLst>
              <a:ext uri="{FF2B5EF4-FFF2-40B4-BE49-F238E27FC236}">
                <a16:creationId xmlns:a16="http://schemas.microsoft.com/office/drawing/2014/main" id="{C9FAAF9F-D6FB-F91A-E47D-3CF0BC31BBE8}"/>
              </a:ext>
            </a:extLst>
          </p:cNvPr>
          <p:cNvSpPr>
            <a:spLocks noEditPoints="1"/>
          </p:cNvSpPr>
          <p:nvPr/>
        </p:nvSpPr>
        <p:spPr bwMode="auto">
          <a:xfrm>
            <a:off x="107504" y="2826897"/>
            <a:ext cx="311445" cy="311445"/>
          </a:xfrm>
          <a:custGeom>
            <a:avLst/>
            <a:gdLst/>
            <a:ahLst/>
            <a:cxnLst>
              <a:cxn ang="0">
                <a:pos x="134" y="8"/>
              </a:cxn>
              <a:cxn ang="0">
                <a:pos x="56" y="56"/>
              </a:cxn>
              <a:cxn ang="0">
                <a:pos x="8" y="134"/>
              </a:cxn>
              <a:cxn ang="0">
                <a:pos x="0" y="212"/>
              </a:cxn>
              <a:cxn ang="0">
                <a:pos x="32" y="300"/>
              </a:cxn>
              <a:cxn ang="0">
                <a:pos x="100" y="360"/>
              </a:cxn>
              <a:cxn ang="0">
                <a:pos x="192" y="384"/>
              </a:cxn>
              <a:cxn ang="0">
                <a:pos x="266" y="368"/>
              </a:cxn>
              <a:cxn ang="0">
                <a:pos x="340" y="314"/>
              </a:cxn>
              <a:cxn ang="0">
                <a:pos x="380" y="230"/>
              </a:cxn>
              <a:cxn ang="0">
                <a:pos x="380" y="154"/>
              </a:cxn>
              <a:cxn ang="0">
                <a:pos x="340" y="70"/>
              </a:cxn>
              <a:cxn ang="0">
                <a:pos x="266" y="16"/>
              </a:cxn>
              <a:cxn ang="0">
                <a:pos x="192" y="0"/>
              </a:cxn>
              <a:cxn ang="0">
                <a:pos x="272" y="112"/>
              </a:cxn>
              <a:cxn ang="0">
                <a:pos x="200" y="104"/>
              </a:cxn>
              <a:cxn ang="0">
                <a:pos x="230" y="32"/>
              </a:cxn>
              <a:cxn ang="0">
                <a:pos x="268" y="98"/>
              </a:cxn>
              <a:cxn ang="0">
                <a:pos x="184" y="16"/>
              </a:cxn>
              <a:cxn ang="0">
                <a:pos x="116" y="98"/>
              </a:cxn>
              <a:cxn ang="0">
                <a:pos x="154" y="32"/>
              </a:cxn>
              <a:cxn ang="0">
                <a:pos x="184" y="120"/>
              </a:cxn>
              <a:cxn ang="0">
                <a:pos x="112" y="112"/>
              </a:cxn>
              <a:cxn ang="0">
                <a:pos x="88" y="184"/>
              </a:cxn>
              <a:cxn ang="0">
                <a:pos x="34" y="112"/>
              </a:cxn>
              <a:cxn ang="0">
                <a:pos x="98" y="108"/>
              </a:cxn>
              <a:cxn ang="0">
                <a:pos x="88" y="200"/>
              </a:cxn>
              <a:cxn ang="0">
                <a:pos x="46" y="294"/>
              </a:cxn>
              <a:cxn ang="0">
                <a:pos x="14" y="200"/>
              </a:cxn>
              <a:cxn ang="0">
                <a:pos x="184" y="266"/>
              </a:cxn>
              <a:cxn ang="0">
                <a:pos x="102" y="200"/>
              </a:cxn>
              <a:cxn ang="0">
                <a:pos x="174" y="366"/>
              </a:cxn>
              <a:cxn ang="0">
                <a:pos x="130" y="318"/>
              </a:cxn>
              <a:cxn ang="0">
                <a:pos x="184" y="280"/>
              </a:cxn>
              <a:cxn ang="0">
                <a:pos x="234" y="282"/>
              </a:cxn>
              <a:cxn ang="0">
                <a:pos x="246" y="332"/>
              </a:cxn>
              <a:cxn ang="0">
                <a:pos x="200" y="368"/>
              </a:cxn>
              <a:cxn ang="0">
                <a:pos x="282" y="200"/>
              </a:cxn>
              <a:cxn ang="0">
                <a:pos x="200" y="266"/>
              </a:cxn>
              <a:cxn ang="0">
                <a:pos x="366" y="226"/>
              </a:cxn>
              <a:cxn ang="0">
                <a:pos x="312" y="284"/>
              </a:cxn>
              <a:cxn ang="0">
                <a:pos x="296" y="200"/>
              </a:cxn>
              <a:cxn ang="0">
                <a:pos x="286" y="108"/>
              </a:cxn>
              <a:cxn ang="0">
                <a:pos x="360" y="134"/>
              </a:cxn>
              <a:cxn ang="0">
                <a:pos x="328" y="78"/>
              </a:cxn>
              <a:cxn ang="0">
                <a:pos x="264" y="52"/>
              </a:cxn>
              <a:cxn ang="0">
                <a:pos x="288" y="44"/>
              </a:cxn>
              <a:cxn ang="0">
                <a:pos x="144" y="20"/>
              </a:cxn>
              <a:cxn ang="0">
                <a:pos x="102" y="94"/>
              </a:cxn>
              <a:cxn ang="0">
                <a:pos x="96" y="44"/>
              </a:cxn>
              <a:cxn ang="0">
                <a:pos x="56" y="306"/>
              </a:cxn>
              <a:cxn ang="0">
                <a:pos x="120" y="332"/>
              </a:cxn>
              <a:cxn ang="0">
                <a:pos x="96" y="340"/>
              </a:cxn>
              <a:cxn ang="0">
                <a:pos x="240" y="364"/>
              </a:cxn>
              <a:cxn ang="0">
                <a:pos x="282" y="290"/>
              </a:cxn>
              <a:cxn ang="0">
                <a:pos x="288" y="340"/>
              </a:cxn>
            </a:cxnLst>
            <a:rect l="0" t="0" r="r" b="b"/>
            <a:pathLst>
              <a:path w="384" h="384">
                <a:moveTo>
                  <a:pt x="192" y="0"/>
                </a:moveTo>
                <a:lnTo>
                  <a:pt x="192" y="0"/>
                </a:lnTo>
                <a:lnTo>
                  <a:pt x="172" y="0"/>
                </a:lnTo>
                <a:lnTo>
                  <a:pt x="154" y="4"/>
                </a:lnTo>
                <a:lnTo>
                  <a:pt x="134" y="8"/>
                </a:lnTo>
                <a:lnTo>
                  <a:pt x="118" y="16"/>
                </a:lnTo>
                <a:lnTo>
                  <a:pt x="100" y="24"/>
                </a:lnTo>
                <a:lnTo>
                  <a:pt x="84" y="32"/>
                </a:lnTo>
                <a:lnTo>
                  <a:pt x="70" y="44"/>
                </a:lnTo>
                <a:lnTo>
                  <a:pt x="56" y="56"/>
                </a:lnTo>
                <a:lnTo>
                  <a:pt x="44" y="70"/>
                </a:lnTo>
                <a:lnTo>
                  <a:pt x="32" y="84"/>
                </a:lnTo>
                <a:lnTo>
                  <a:pt x="24" y="100"/>
                </a:lnTo>
                <a:lnTo>
                  <a:pt x="16" y="118"/>
                </a:lnTo>
                <a:lnTo>
                  <a:pt x="8" y="134"/>
                </a:lnTo>
                <a:lnTo>
                  <a:pt x="4" y="154"/>
                </a:lnTo>
                <a:lnTo>
                  <a:pt x="0" y="172"/>
                </a:lnTo>
                <a:lnTo>
                  <a:pt x="0" y="192"/>
                </a:lnTo>
                <a:lnTo>
                  <a:pt x="0" y="192"/>
                </a:lnTo>
                <a:lnTo>
                  <a:pt x="0" y="212"/>
                </a:lnTo>
                <a:lnTo>
                  <a:pt x="4" y="230"/>
                </a:lnTo>
                <a:lnTo>
                  <a:pt x="8" y="250"/>
                </a:lnTo>
                <a:lnTo>
                  <a:pt x="16" y="266"/>
                </a:lnTo>
                <a:lnTo>
                  <a:pt x="24" y="284"/>
                </a:lnTo>
                <a:lnTo>
                  <a:pt x="32" y="300"/>
                </a:lnTo>
                <a:lnTo>
                  <a:pt x="44" y="314"/>
                </a:lnTo>
                <a:lnTo>
                  <a:pt x="56" y="328"/>
                </a:lnTo>
                <a:lnTo>
                  <a:pt x="70" y="340"/>
                </a:lnTo>
                <a:lnTo>
                  <a:pt x="84" y="352"/>
                </a:lnTo>
                <a:lnTo>
                  <a:pt x="100" y="360"/>
                </a:lnTo>
                <a:lnTo>
                  <a:pt x="118" y="368"/>
                </a:lnTo>
                <a:lnTo>
                  <a:pt x="134" y="376"/>
                </a:lnTo>
                <a:lnTo>
                  <a:pt x="154" y="380"/>
                </a:lnTo>
                <a:lnTo>
                  <a:pt x="172" y="384"/>
                </a:lnTo>
                <a:lnTo>
                  <a:pt x="192" y="384"/>
                </a:lnTo>
                <a:lnTo>
                  <a:pt x="192" y="384"/>
                </a:lnTo>
                <a:lnTo>
                  <a:pt x="212" y="384"/>
                </a:lnTo>
                <a:lnTo>
                  <a:pt x="230" y="380"/>
                </a:lnTo>
                <a:lnTo>
                  <a:pt x="250" y="376"/>
                </a:lnTo>
                <a:lnTo>
                  <a:pt x="266" y="368"/>
                </a:lnTo>
                <a:lnTo>
                  <a:pt x="284" y="360"/>
                </a:lnTo>
                <a:lnTo>
                  <a:pt x="300" y="352"/>
                </a:lnTo>
                <a:lnTo>
                  <a:pt x="314" y="340"/>
                </a:lnTo>
                <a:lnTo>
                  <a:pt x="328" y="328"/>
                </a:lnTo>
                <a:lnTo>
                  <a:pt x="340" y="314"/>
                </a:lnTo>
                <a:lnTo>
                  <a:pt x="352" y="300"/>
                </a:lnTo>
                <a:lnTo>
                  <a:pt x="360" y="284"/>
                </a:lnTo>
                <a:lnTo>
                  <a:pt x="368" y="266"/>
                </a:lnTo>
                <a:lnTo>
                  <a:pt x="376" y="250"/>
                </a:lnTo>
                <a:lnTo>
                  <a:pt x="380" y="230"/>
                </a:lnTo>
                <a:lnTo>
                  <a:pt x="384" y="212"/>
                </a:lnTo>
                <a:lnTo>
                  <a:pt x="384" y="192"/>
                </a:lnTo>
                <a:lnTo>
                  <a:pt x="384" y="192"/>
                </a:lnTo>
                <a:lnTo>
                  <a:pt x="384" y="172"/>
                </a:lnTo>
                <a:lnTo>
                  <a:pt x="380" y="154"/>
                </a:lnTo>
                <a:lnTo>
                  <a:pt x="376" y="134"/>
                </a:lnTo>
                <a:lnTo>
                  <a:pt x="368" y="118"/>
                </a:lnTo>
                <a:lnTo>
                  <a:pt x="360" y="100"/>
                </a:lnTo>
                <a:lnTo>
                  <a:pt x="352" y="84"/>
                </a:lnTo>
                <a:lnTo>
                  <a:pt x="340" y="70"/>
                </a:lnTo>
                <a:lnTo>
                  <a:pt x="328" y="56"/>
                </a:lnTo>
                <a:lnTo>
                  <a:pt x="314" y="44"/>
                </a:lnTo>
                <a:lnTo>
                  <a:pt x="300" y="32"/>
                </a:lnTo>
                <a:lnTo>
                  <a:pt x="284" y="24"/>
                </a:lnTo>
                <a:lnTo>
                  <a:pt x="266" y="16"/>
                </a:lnTo>
                <a:lnTo>
                  <a:pt x="250" y="8"/>
                </a:lnTo>
                <a:lnTo>
                  <a:pt x="230" y="4"/>
                </a:lnTo>
                <a:lnTo>
                  <a:pt x="212" y="0"/>
                </a:lnTo>
                <a:lnTo>
                  <a:pt x="192" y="0"/>
                </a:lnTo>
                <a:lnTo>
                  <a:pt x="192" y="0"/>
                </a:lnTo>
                <a:close/>
                <a:moveTo>
                  <a:pt x="200" y="120"/>
                </a:moveTo>
                <a:lnTo>
                  <a:pt x="200" y="120"/>
                </a:lnTo>
                <a:lnTo>
                  <a:pt x="236" y="116"/>
                </a:lnTo>
                <a:lnTo>
                  <a:pt x="272" y="112"/>
                </a:lnTo>
                <a:lnTo>
                  <a:pt x="272" y="112"/>
                </a:lnTo>
                <a:lnTo>
                  <a:pt x="278" y="146"/>
                </a:lnTo>
                <a:lnTo>
                  <a:pt x="282" y="184"/>
                </a:lnTo>
                <a:lnTo>
                  <a:pt x="200" y="184"/>
                </a:lnTo>
                <a:lnTo>
                  <a:pt x="200" y="120"/>
                </a:lnTo>
                <a:close/>
                <a:moveTo>
                  <a:pt x="200" y="104"/>
                </a:moveTo>
                <a:lnTo>
                  <a:pt x="200" y="16"/>
                </a:lnTo>
                <a:lnTo>
                  <a:pt x="200" y="16"/>
                </a:lnTo>
                <a:lnTo>
                  <a:pt x="210" y="18"/>
                </a:lnTo>
                <a:lnTo>
                  <a:pt x="220" y="24"/>
                </a:lnTo>
                <a:lnTo>
                  <a:pt x="230" y="32"/>
                </a:lnTo>
                <a:lnTo>
                  <a:pt x="238" y="42"/>
                </a:lnTo>
                <a:lnTo>
                  <a:pt x="246" y="52"/>
                </a:lnTo>
                <a:lnTo>
                  <a:pt x="254" y="66"/>
                </a:lnTo>
                <a:lnTo>
                  <a:pt x="262" y="80"/>
                </a:lnTo>
                <a:lnTo>
                  <a:pt x="268" y="98"/>
                </a:lnTo>
                <a:lnTo>
                  <a:pt x="268" y="98"/>
                </a:lnTo>
                <a:lnTo>
                  <a:pt x="234" y="102"/>
                </a:lnTo>
                <a:lnTo>
                  <a:pt x="200" y="104"/>
                </a:lnTo>
                <a:lnTo>
                  <a:pt x="200" y="104"/>
                </a:lnTo>
                <a:close/>
                <a:moveTo>
                  <a:pt x="184" y="16"/>
                </a:moveTo>
                <a:lnTo>
                  <a:pt x="184" y="104"/>
                </a:lnTo>
                <a:lnTo>
                  <a:pt x="184" y="104"/>
                </a:lnTo>
                <a:lnTo>
                  <a:pt x="150" y="102"/>
                </a:lnTo>
                <a:lnTo>
                  <a:pt x="116" y="98"/>
                </a:lnTo>
                <a:lnTo>
                  <a:pt x="116" y="98"/>
                </a:lnTo>
                <a:lnTo>
                  <a:pt x="122" y="80"/>
                </a:lnTo>
                <a:lnTo>
                  <a:pt x="130" y="66"/>
                </a:lnTo>
                <a:lnTo>
                  <a:pt x="138" y="52"/>
                </a:lnTo>
                <a:lnTo>
                  <a:pt x="146" y="42"/>
                </a:lnTo>
                <a:lnTo>
                  <a:pt x="154" y="32"/>
                </a:lnTo>
                <a:lnTo>
                  <a:pt x="164" y="24"/>
                </a:lnTo>
                <a:lnTo>
                  <a:pt x="174" y="18"/>
                </a:lnTo>
                <a:lnTo>
                  <a:pt x="184" y="16"/>
                </a:lnTo>
                <a:lnTo>
                  <a:pt x="184" y="16"/>
                </a:lnTo>
                <a:close/>
                <a:moveTo>
                  <a:pt x="184" y="120"/>
                </a:moveTo>
                <a:lnTo>
                  <a:pt x="184" y="184"/>
                </a:lnTo>
                <a:lnTo>
                  <a:pt x="102" y="184"/>
                </a:lnTo>
                <a:lnTo>
                  <a:pt x="102" y="184"/>
                </a:lnTo>
                <a:lnTo>
                  <a:pt x="106" y="146"/>
                </a:lnTo>
                <a:lnTo>
                  <a:pt x="112" y="112"/>
                </a:lnTo>
                <a:lnTo>
                  <a:pt x="112" y="112"/>
                </a:lnTo>
                <a:lnTo>
                  <a:pt x="148" y="116"/>
                </a:lnTo>
                <a:lnTo>
                  <a:pt x="184" y="120"/>
                </a:lnTo>
                <a:lnTo>
                  <a:pt x="184" y="120"/>
                </a:lnTo>
                <a:close/>
                <a:moveTo>
                  <a:pt x="88" y="184"/>
                </a:moveTo>
                <a:lnTo>
                  <a:pt x="14" y="184"/>
                </a:lnTo>
                <a:lnTo>
                  <a:pt x="14" y="184"/>
                </a:lnTo>
                <a:lnTo>
                  <a:pt x="18" y="158"/>
                </a:lnTo>
                <a:lnTo>
                  <a:pt x="24" y="134"/>
                </a:lnTo>
                <a:lnTo>
                  <a:pt x="34" y="112"/>
                </a:lnTo>
                <a:lnTo>
                  <a:pt x="46" y="90"/>
                </a:lnTo>
                <a:lnTo>
                  <a:pt x="46" y="90"/>
                </a:lnTo>
                <a:lnTo>
                  <a:pt x="72" y="100"/>
                </a:lnTo>
                <a:lnTo>
                  <a:pt x="98" y="108"/>
                </a:lnTo>
                <a:lnTo>
                  <a:pt x="98" y="108"/>
                </a:lnTo>
                <a:lnTo>
                  <a:pt x="92" y="144"/>
                </a:lnTo>
                <a:lnTo>
                  <a:pt x="88" y="184"/>
                </a:lnTo>
                <a:lnTo>
                  <a:pt x="88" y="184"/>
                </a:lnTo>
                <a:close/>
                <a:moveTo>
                  <a:pt x="88" y="200"/>
                </a:moveTo>
                <a:lnTo>
                  <a:pt x="88" y="200"/>
                </a:lnTo>
                <a:lnTo>
                  <a:pt x="92" y="240"/>
                </a:lnTo>
                <a:lnTo>
                  <a:pt x="98" y="276"/>
                </a:lnTo>
                <a:lnTo>
                  <a:pt x="98" y="276"/>
                </a:lnTo>
                <a:lnTo>
                  <a:pt x="72" y="284"/>
                </a:lnTo>
                <a:lnTo>
                  <a:pt x="46" y="294"/>
                </a:lnTo>
                <a:lnTo>
                  <a:pt x="46" y="294"/>
                </a:lnTo>
                <a:lnTo>
                  <a:pt x="34" y="272"/>
                </a:lnTo>
                <a:lnTo>
                  <a:pt x="24" y="250"/>
                </a:lnTo>
                <a:lnTo>
                  <a:pt x="18" y="226"/>
                </a:lnTo>
                <a:lnTo>
                  <a:pt x="14" y="200"/>
                </a:lnTo>
                <a:lnTo>
                  <a:pt x="88" y="200"/>
                </a:lnTo>
                <a:close/>
                <a:moveTo>
                  <a:pt x="102" y="200"/>
                </a:moveTo>
                <a:lnTo>
                  <a:pt x="184" y="200"/>
                </a:lnTo>
                <a:lnTo>
                  <a:pt x="184" y="266"/>
                </a:lnTo>
                <a:lnTo>
                  <a:pt x="184" y="266"/>
                </a:lnTo>
                <a:lnTo>
                  <a:pt x="148" y="268"/>
                </a:lnTo>
                <a:lnTo>
                  <a:pt x="112" y="272"/>
                </a:lnTo>
                <a:lnTo>
                  <a:pt x="112" y="272"/>
                </a:lnTo>
                <a:lnTo>
                  <a:pt x="106" y="238"/>
                </a:lnTo>
                <a:lnTo>
                  <a:pt x="102" y="200"/>
                </a:lnTo>
                <a:lnTo>
                  <a:pt x="102" y="200"/>
                </a:lnTo>
                <a:close/>
                <a:moveTo>
                  <a:pt x="184" y="280"/>
                </a:moveTo>
                <a:lnTo>
                  <a:pt x="184" y="368"/>
                </a:lnTo>
                <a:lnTo>
                  <a:pt x="184" y="368"/>
                </a:lnTo>
                <a:lnTo>
                  <a:pt x="174" y="366"/>
                </a:lnTo>
                <a:lnTo>
                  <a:pt x="164" y="360"/>
                </a:lnTo>
                <a:lnTo>
                  <a:pt x="154" y="352"/>
                </a:lnTo>
                <a:lnTo>
                  <a:pt x="146" y="342"/>
                </a:lnTo>
                <a:lnTo>
                  <a:pt x="138" y="332"/>
                </a:lnTo>
                <a:lnTo>
                  <a:pt x="130" y="318"/>
                </a:lnTo>
                <a:lnTo>
                  <a:pt x="122" y="304"/>
                </a:lnTo>
                <a:lnTo>
                  <a:pt x="116" y="286"/>
                </a:lnTo>
                <a:lnTo>
                  <a:pt x="116" y="286"/>
                </a:lnTo>
                <a:lnTo>
                  <a:pt x="150" y="282"/>
                </a:lnTo>
                <a:lnTo>
                  <a:pt x="184" y="280"/>
                </a:lnTo>
                <a:lnTo>
                  <a:pt x="184" y="280"/>
                </a:lnTo>
                <a:close/>
                <a:moveTo>
                  <a:pt x="200" y="368"/>
                </a:moveTo>
                <a:lnTo>
                  <a:pt x="200" y="280"/>
                </a:lnTo>
                <a:lnTo>
                  <a:pt x="200" y="280"/>
                </a:lnTo>
                <a:lnTo>
                  <a:pt x="234" y="282"/>
                </a:lnTo>
                <a:lnTo>
                  <a:pt x="268" y="286"/>
                </a:lnTo>
                <a:lnTo>
                  <a:pt x="268" y="286"/>
                </a:lnTo>
                <a:lnTo>
                  <a:pt x="262" y="304"/>
                </a:lnTo>
                <a:lnTo>
                  <a:pt x="254" y="318"/>
                </a:lnTo>
                <a:lnTo>
                  <a:pt x="246" y="332"/>
                </a:lnTo>
                <a:lnTo>
                  <a:pt x="238" y="342"/>
                </a:lnTo>
                <a:lnTo>
                  <a:pt x="230" y="352"/>
                </a:lnTo>
                <a:lnTo>
                  <a:pt x="220" y="360"/>
                </a:lnTo>
                <a:lnTo>
                  <a:pt x="210" y="366"/>
                </a:lnTo>
                <a:lnTo>
                  <a:pt x="200" y="368"/>
                </a:lnTo>
                <a:lnTo>
                  <a:pt x="200" y="368"/>
                </a:lnTo>
                <a:close/>
                <a:moveTo>
                  <a:pt x="200" y="266"/>
                </a:moveTo>
                <a:lnTo>
                  <a:pt x="200" y="200"/>
                </a:lnTo>
                <a:lnTo>
                  <a:pt x="282" y="200"/>
                </a:lnTo>
                <a:lnTo>
                  <a:pt x="282" y="200"/>
                </a:lnTo>
                <a:lnTo>
                  <a:pt x="278" y="238"/>
                </a:lnTo>
                <a:lnTo>
                  <a:pt x="272" y="272"/>
                </a:lnTo>
                <a:lnTo>
                  <a:pt x="272" y="272"/>
                </a:lnTo>
                <a:lnTo>
                  <a:pt x="236" y="268"/>
                </a:lnTo>
                <a:lnTo>
                  <a:pt x="200" y="266"/>
                </a:lnTo>
                <a:lnTo>
                  <a:pt x="200" y="266"/>
                </a:lnTo>
                <a:close/>
                <a:moveTo>
                  <a:pt x="296" y="200"/>
                </a:moveTo>
                <a:lnTo>
                  <a:pt x="370" y="200"/>
                </a:lnTo>
                <a:lnTo>
                  <a:pt x="370" y="200"/>
                </a:lnTo>
                <a:lnTo>
                  <a:pt x="366" y="226"/>
                </a:lnTo>
                <a:lnTo>
                  <a:pt x="360" y="250"/>
                </a:lnTo>
                <a:lnTo>
                  <a:pt x="350" y="272"/>
                </a:lnTo>
                <a:lnTo>
                  <a:pt x="338" y="294"/>
                </a:lnTo>
                <a:lnTo>
                  <a:pt x="338" y="294"/>
                </a:lnTo>
                <a:lnTo>
                  <a:pt x="312" y="284"/>
                </a:lnTo>
                <a:lnTo>
                  <a:pt x="286" y="276"/>
                </a:lnTo>
                <a:lnTo>
                  <a:pt x="286" y="276"/>
                </a:lnTo>
                <a:lnTo>
                  <a:pt x="292" y="240"/>
                </a:lnTo>
                <a:lnTo>
                  <a:pt x="296" y="200"/>
                </a:lnTo>
                <a:lnTo>
                  <a:pt x="296" y="200"/>
                </a:lnTo>
                <a:close/>
                <a:moveTo>
                  <a:pt x="296" y="184"/>
                </a:moveTo>
                <a:lnTo>
                  <a:pt x="296" y="184"/>
                </a:lnTo>
                <a:lnTo>
                  <a:pt x="292" y="144"/>
                </a:lnTo>
                <a:lnTo>
                  <a:pt x="286" y="108"/>
                </a:lnTo>
                <a:lnTo>
                  <a:pt x="286" y="108"/>
                </a:lnTo>
                <a:lnTo>
                  <a:pt x="312" y="100"/>
                </a:lnTo>
                <a:lnTo>
                  <a:pt x="338" y="90"/>
                </a:lnTo>
                <a:lnTo>
                  <a:pt x="338" y="90"/>
                </a:lnTo>
                <a:lnTo>
                  <a:pt x="350" y="112"/>
                </a:lnTo>
                <a:lnTo>
                  <a:pt x="360" y="134"/>
                </a:lnTo>
                <a:lnTo>
                  <a:pt x="366" y="158"/>
                </a:lnTo>
                <a:lnTo>
                  <a:pt x="370" y="184"/>
                </a:lnTo>
                <a:lnTo>
                  <a:pt x="296" y="184"/>
                </a:lnTo>
                <a:close/>
                <a:moveTo>
                  <a:pt x="328" y="78"/>
                </a:moveTo>
                <a:lnTo>
                  <a:pt x="328" y="78"/>
                </a:lnTo>
                <a:lnTo>
                  <a:pt x="306" y="88"/>
                </a:lnTo>
                <a:lnTo>
                  <a:pt x="282" y="94"/>
                </a:lnTo>
                <a:lnTo>
                  <a:pt x="282" y="94"/>
                </a:lnTo>
                <a:lnTo>
                  <a:pt x="274" y="72"/>
                </a:lnTo>
                <a:lnTo>
                  <a:pt x="264" y="52"/>
                </a:lnTo>
                <a:lnTo>
                  <a:pt x="252" y="34"/>
                </a:lnTo>
                <a:lnTo>
                  <a:pt x="240" y="20"/>
                </a:lnTo>
                <a:lnTo>
                  <a:pt x="240" y="20"/>
                </a:lnTo>
                <a:lnTo>
                  <a:pt x="264" y="30"/>
                </a:lnTo>
                <a:lnTo>
                  <a:pt x="288" y="44"/>
                </a:lnTo>
                <a:lnTo>
                  <a:pt x="310" y="60"/>
                </a:lnTo>
                <a:lnTo>
                  <a:pt x="328" y="78"/>
                </a:lnTo>
                <a:lnTo>
                  <a:pt x="328" y="78"/>
                </a:lnTo>
                <a:close/>
                <a:moveTo>
                  <a:pt x="144" y="20"/>
                </a:moveTo>
                <a:lnTo>
                  <a:pt x="144" y="20"/>
                </a:lnTo>
                <a:lnTo>
                  <a:pt x="132" y="34"/>
                </a:lnTo>
                <a:lnTo>
                  <a:pt x="120" y="52"/>
                </a:lnTo>
                <a:lnTo>
                  <a:pt x="110" y="72"/>
                </a:lnTo>
                <a:lnTo>
                  <a:pt x="102" y="94"/>
                </a:lnTo>
                <a:lnTo>
                  <a:pt x="102" y="94"/>
                </a:lnTo>
                <a:lnTo>
                  <a:pt x="78" y="88"/>
                </a:lnTo>
                <a:lnTo>
                  <a:pt x="56" y="78"/>
                </a:lnTo>
                <a:lnTo>
                  <a:pt x="56" y="78"/>
                </a:lnTo>
                <a:lnTo>
                  <a:pt x="74" y="60"/>
                </a:lnTo>
                <a:lnTo>
                  <a:pt x="96" y="44"/>
                </a:lnTo>
                <a:lnTo>
                  <a:pt x="120" y="30"/>
                </a:lnTo>
                <a:lnTo>
                  <a:pt x="144" y="20"/>
                </a:lnTo>
                <a:lnTo>
                  <a:pt x="144" y="20"/>
                </a:lnTo>
                <a:close/>
                <a:moveTo>
                  <a:pt x="56" y="306"/>
                </a:moveTo>
                <a:lnTo>
                  <a:pt x="56" y="306"/>
                </a:lnTo>
                <a:lnTo>
                  <a:pt x="78" y="296"/>
                </a:lnTo>
                <a:lnTo>
                  <a:pt x="102" y="290"/>
                </a:lnTo>
                <a:lnTo>
                  <a:pt x="102" y="290"/>
                </a:lnTo>
                <a:lnTo>
                  <a:pt x="110" y="312"/>
                </a:lnTo>
                <a:lnTo>
                  <a:pt x="120" y="332"/>
                </a:lnTo>
                <a:lnTo>
                  <a:pt x="132" y="350"/>
                </a:lnTo>
                <a:lnTo>
                  <a:pt x="144" y="364"/>
                </a:lnTo>
                <a:lnTo>
                  <a:pt x="144" y="364"/>
                </a:lnTo>
                <a:lnTo>
                  <a:pt x="120" y="354"/>
                </a:lnTo>
                <a:lnTo>
                  <a:pt x="96" y="340"/>
                </a:lnTo>
                <a:lnTo>
                  <a:pt x="74" y="324"/>
                </a:lnTo>
                <a:lnTo>
                  <a:pt x="56" y="306"/>
                </a:lnTo>
                <a:lnTo>
                  <a:pt x="56" y="306"/>
                </a:lnTo>
                <a:close/>
                <a:moveTo>
                  <a:pt x="240" y="364"/>
                </a:moveTo>
                <a:lnTo>
                  <a:pt x="240" y="364"/>
                </a:lnTo>
                <a:lnTo>
                  <a:pt x="252" y="350"/>
                </a:lnTo>
                <a:lnTo>
                  <a:pt x="264" y="332"/>
                </a:lnTo>
                <a:lnTo>
                  <a:pt x="274" y="312"/>
                </a:lnTo>
                <a:lnTo>
                  <a:pt x="282" y="290"/>
                </a:lnTo>
                <a:lnTo>
                  <a:pt x="282" y="290"/>
                </a:lnTo>
                <a:lnTo>
                  <a:pt x="306" y="296"/>
                </a:lnTo>
                <a:lnTo>
                  <a:pt x="328" y="306"/>
                </a:lnTo>
                <a:lnTo>
                  <a:pt x="328" y="306"/>
                </a:lnTo>
                <a:lnTo>
                  <a:pt x="310" y="324"/>
                </a:lnTo>
                <a:lnTo>
                  <a:pt x="288" y="340"/>
                </a:lnTo>
                <a:lnTo>
                  <a:pt x="264" y="354"/>
                </a:lnTo>
                <a:lnTo>
                  <a:pt x="240" y="364"/>
                </a:lnTo>
                <a:lnTo>
                  <a:pt x="240" y="364"/>
                </a:lnTo>
                <a:close/>
              </a:path>
            </a:pathLst>
          </a:custGeom>
          <a:solidFill>
            <a:srgbClr val="00338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205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5AA55-C884-8E57-1516-3C3C09EEF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46D9CC9-9716-968F-B29B-A80A5632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  <a:latin typeface="Calibri"/>
              </a:rPr>
              <a:t>       </a:t>
            </a:r>
            <a:fld id="{6AC5BE82-CA60-4C95-A91A-976009257AA4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ZoneTexte 8">
            <a:extLst>
              <a:ext uri="{FF2B5EF4-FFF2-40B4-BE49-F238E27FC236}">
                <a16:creationId xmlns:a16="http://schemas.microsoft.com/office/drawing/2014/main" id="{0B2C9FE5-9DA1-9113-583D-D76CC77F4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6035"/>
            <a:ext cx="7164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MA" altLang="fr-FR" sz="2400" b="1" dirty="0">
                <a:solidFill>
                  <a:srgbClr val="887852"/>
                </a:solidFill>
                <a:cs typeface="Arial" charset="0"/>
              </a:rPr>
              <a:t>3. Retour d’expérience de l’ACAPS</a:t>
            </a:r>
            <a:endParaRPr lang="en-US" altLang="fr-FR" sz="2400" b="1" dirty="0">
              <a:solidFill>
                <a:srgbClr val="887852"/>
              </a:solidFill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5BCEEF-49FA-BEA0-496F-A35E779DC5ED}"/>
              </a:ext>
            </a:extLst>
          </p:cNvPr>
          <p:cNvSpPr/>
          <p:nvPr/>
        </p:nvSpPr>
        <p:spPr>
          <a:xfrm>
            <a:off x="270232" y="984724"/>
            <a:ext cx="8683268" cy="5282684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DD2F15-8683-5344-ACFE-F1F9C198A432}"/>
              </a:ext>
            </a:extLst>
          </p:cNvPr>
          <p:cNvSpPr/>
          <p:nvPr/>
        </p:nvSpPr>
        <p:spPr>
          <a:xfrm>
            <a:off x="675104" y="823067"/>
            <a:ext cx="3132000" cy="323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68327" rIns="0" bIns="68327" rtlCol="0" anchor="ctr" anchorCtr="0"/>
          <a:lstStyle/>
          <a:p>
            <a:pPr algn="ctr" defTabSz="990741"/>
            <a:r>
              <a:rPr lang="fr-FR" sz="1400" b="1" dirty="0">
                <a:solidFill>
                  <a:srgbClr val="FFFFFF"/>
                </a:solidFill>
              </a:rPr>
              <a:t>Evaluation de la mise en </a:t>
            </a:r>
            <a:r>
              <a:rPr lang="fr-FR" sz="1400" b="1" dirty="0" err="1">
                <a:solidFill>
                  <a:srgbClr val="FFFFFF"/>
                </a:solidFill>
              </a:rPr>
              <a:t>oeuvre</a:t>
            </a:r>
            <a:endParaRPr lang="fr-FR" sz="1400" b="1" dirty="0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E6B74-4F52-552E-CB46-B0D30B339576}"/>
              </a:ext>
            </a:extLst>
          </p:cNvPr>
          <p:cNvSpPr/>
          <p:nvPr/>
        </p:nvSpPr>
        <p:spPr>
          <a:xfrm>
            <a:off x="1257299" y="1037835"/>
            <a:ext cx="7593731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5738" lvl="0" indent="-285750" algn="just" defTabSz="84682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Notre autorité a participé à quatre exercices d’évaluation par les pairs :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PBA 4,5,7, et 8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/>
              <a:t>PBA</a:t>
            </a:r>
            <a:r>
              <a:rPr lang="fr-FR" sz="1400" dirty="0">
                <a:latin typeface="+mj-lt"/>
              </a:rPr>
              <a:t> 19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/>
              <a:t>PBA</a:t>
            </a:r>
            <a:r>
              <a:rPr lang="fr-FR" sz="1400" dirty="0">
                <a:latin typeface="+mj-lt"/>
              </a:rPr>
              <a:t> 9-10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/>
              <a:t>PBA</a:t>
            </a:r>
            <a:r>
              <a:rPr lang="fr-FR" sz="1400" dirty="0">
                <a:latin typeface="+mj-lt"/>
              </a:rPr>
              <a:t> 16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FR" sz="1400" dirty="0">
              <a:latin typeface="+mj-lt"/>
            </a:endParaRPr>
          </a:p>
          <a:p>
            <a:pPr marL="195738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Mise en place d’une </a:t>
            </a:r>
            <a:r>
              <a:rPr lang="fr-FR" sz="1400" b="1" dirty="0">
                <a:latin typeface="+mj-lt"/>
              </a:rPr>
              <a:t>équipe projet</a:t>
            </a:r>
            <a:r>
              <a:rPr lang="fr-FR" sz="1400" dirty="0">
                <a:latin typeface="+mj-lt"/>
              </a:rPr>
              <a:t> pour traiter le questionnaire :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Département des relations internationales : coordination , facilitation des échanges &amp; consolidation des outputs.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Départements opérationnels: Direction de contrôle / Direction de régulation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Durée : 3 à 4 semaines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FR" sz="1400" dirty="0">
              <a:latin typeface="+mj-lt"/>
            </a:endParaRPr>
          </a:p>
          <a:p>
            <a:pPr marL="195738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Livrables &amp; retours de l’AICA: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Questionnaire alimenté par l’autorité 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Un premier draft du rapport individuel pour revue</a:t>
            </a:r>
          </a:p>
          <a:p>
            <a:pPr marL="652938" lvl="1" indent="-285750" algn="just" defTabSz="846826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latin typeface="+mj-lt"/>
              </a:rPr>
              <a:t>Rapport individuel final (confidentiel) + Rapport agrégé (public). </a:t>
            </a:r>
          </a:p>
        </p:txBody>
      </p:sp>
      <p:grpSp>
        <p:nvGrpSpPr>
          <p:cNvPr id="8" name="Group 1243">
            <a:extLst>
              <a:ext uri="{FF2B5EF4-FFF2-40B4-BE49-F238E27FC236}">
                <a16:creationId xmlns:a16="http://schemas.microsoft.com/office/drawing/2014/main" id="{EE6EC1C9-06C9-CE01-BB79-96F2D2FB744E}"/>
              </a:ext>
            </a:extLst>
          </p:cNvPr>
          <p:cNvGrpSpPr/>
          <p:nvPr/>
        </p:nvGrpSpPr>
        <p:grpSpPr>
          <a:xfrm>
            <a:off x="455673" y="3626065"/>
            <a:ext cx="720000" cy="612000"/>
            <a:chOff x="5150648" y="3438847"/>
            <a:chExt cx="726236" cy="532909"/>
          </a:xfrm>
          <a:solidFill>
            <a:srgbClr val="00338D"/>
          </a:solidFill>
        </p:grpSpPr>
        <p:sp>
          <p:nvSpPr>
            <p:cNvPr id="11" name="Freeform 155">
              <a:extLst>
                <a:ext uri="{FF2B5EF4-FFF2-40B4-BE49-F238E27FC236}">
                  <a16:creationId xmlns:a16="http://schemas.microsoft.com/office/drawing/2014/main" id="{AAC6F64A-51AD-1218-447B-6C5D2CBC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1148" y="3460701"/>
              <a:ext cx="85736" cy="102547"/>
            </a:xfrm>
            <a:custGeom>
              <a:avLst/>
              <a:gdLst>
                <a:gd name="T0" fmla="*/ 35 w 51"/>
                <a:gd name="T1" fmla="*/ 1 h 61"/>
                <a:gd name="T2" fmla="*/ 35 w 51"/>
                <a:gd name="T3" fmla="*/ 1 h 61"/>
                <a:gd name="T4" fmla="*/ 29 w 51"/>
                <a:gd name="T5" fmla="*/ 0 h 61"/>
                <a:gd name="T6" fmla="*/ 24 w 51"/>
                <a:gd name="T7" fmla="*/ 1 h 61"/>
                <a:gd name="T8" fmla="*/ 19 w 51"/>
                <a:gd name="T9" fmla="*/ 3 h 61"/>
                <a:gd name="T10" fmla="*/ 15 w 51"/>
                <a:gd name="T11" fmla="*/ 4 h 61"/>
                <a:gd name="T12" fmla="*/ 10 w 51"/>
                <a:gd name="T13" fmla="*/ 8 h 61"/>
                <a:gd name="T14" fmla="*/ 7 w 51"/>
                <a:gd name="T15" fmla="*/ 12 h 61"/>
                <a:gd name="T16" fmla="*/ 4 w 51"/>
                <a:gd name="T17" fmla="*/ 19 h 61"/>
                <a:gd name="T18" fmla="*/ 2 w 51"/>
                <a:gd name="T19" fmla="*/ 23 h 61"/>
                <a:gd name="T20" fmla="*/ 2 w 51"/>
                <a:gd name="T21" fmla="*/ 23 h 61"/>
                <a:gd name="T22" fmla="*/ 0 w 51"/>
                <a:gd name="T23" fmla="*/ 30 h 61"/>
                <a:gd name="T24" fmla="*/ 0 w 51"/>
                <a:gd name="T25" fmla="*/ 36 h 61"/>
                <a:gd name="T26" fmla="*/ 0 w 51"/>
                <a:gd name="T27" fmla="*/ 42 h 61"/>
                <a:gd name="T28" fmla="*/ 2 w 51"/>
                <a:gd name="T29" fmla="*/ 47 h 61"/>
                <a:gd name="T30" fmla="*/ 5 w 51"/>
                <a:gd name="T31" fmla="*/ 52 h 61"/>
                <a:gd name="T32" fmla="*/ 8 w 51"/>
                <a:gd name="T33" fmla="*/ 55 h 61"/>
                <a:gd name="T34" fmla="*/ 11 w 51"/>
                <a:gd name="T35" fmla="*/ 58 h 61"/>
                <a:gd name="T36" fmla="*/ 16 w 51"/>
                <a:gd name="T37" fmla="*/ 61 h 61"/>
                <a:gd name="T38" fmla="*/ 16 w 51"/>
                <a:gd name="T39" fmla="*/ 61 h 61"/>
                <a:gd name="T40" fmla="*/ 21 w 51"/>
                <a:gd name="T41" fmla="*/ 61 h 61"/>
                <a:gd name="T42" fmla="*/ 27 w 51"/>
                <a:gd name="T43" fmla="*/ 61 h 61"/>
                <a:gd name="T44" fmla="*/ 32 w 51"/>
                <a:gd name="T45" fmla="*/ 60 h 61"/>
                <a:gd name="T46" fmla="*/ 37 w 51"/>
                <a:gd name="T47" fmla="*/ 56 h 61"/>
                <a:gd name="T48" fmla="*/ 40 w 51"/>
                <a:gd name="T49" fmla="*/ 53 h 61"/>
                <a:gd name="T50" fmla="*/ 45 w 51"/>
                <a:gd name="T51" fmla="*/ 49 h 61"/>
                <a:gd name="T52" fmla="*/ 48 w 51"/>
                <a:gd name="T53" fmla="*/ 44 h 61"/>
                <a:gd name="T54" fmla="*/ 49 w 51"/>
                <a:gd name="T55" fmla="*/ 37 h 61"/>
                <a:gd name="T56" fmla="*/ 49 w 51"/>
                <a:gd name="T57" fmla="*/ 37 h 61"/>
                <a:gd name="T58" fmla="*/ 51 w 51"/>
                <a:gd name="T59" fmla="*/ 33 h 61"/>
                <a:gd name="T60" fmla="*/ 51 w 51"/>
                <a:gd name="T61" fmla="*/ 26 h 61"/>
                <a:gd name="T62" fmla="*/ 51 w 51"/>
                <a:gd name="T63" fmla="*/ 20 h 61"/>
                <a:gd name="T64" fmla="*/ 49 w 51"/>
                <a:gd name="T65" fmla="*/ 15 h 61"/>
                <a:gd name="T66" fmla="*/ 46 w 51"/>
                <a:gd name="T67" fmla="*/ 11 h 61"/>
                <a:gd name="T68" fmla="*/ 43 w 51"/>
                <a:gd name="T69" fmla="*/ 6 h 61"/>
                <a:gd name="T70" fmla="*/ 40 w 51"/>
                <a:gd name="T71" fmla="*/ 3 h 61"/>
                <a:gd name="T72" fmla="*/ 35 w 51"/>
                <a:gd name="T73" fmla="*/ 1 h 61"/>
                <a:gd name="T74" fmla="*/ 35 w 51"/>
                <a:gd name="T7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61">
                  <a:moveTo>
                    <a:pt x="35" y="1"/>
                  </a:move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5" y="52"/>
                  </a:lnTo>
                  <a:lnTo>
                    <a:pt x="8" y="55"/>
                  </a:lnTo>
                  <a:lnTo>
                    <a:pt x="11" y="58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21" y="61"/>
                  </a:lnTo>
                  <a:lnTo>
                    <a:pt x="27" y="61"/>
                  </a:lnTo>
                  <a:lnTo>
                    <a:pt x="32" y="60"/>
                  </a:lnTo>
                  <a:lnTo>
                    <a:pt x="37" y="56"/>
                  </a:lnTo>
                  <a:lnTo>
                    <a:pt x="40" y="53"/>
                  </a:lnTo>
                  <a:lnTo>
                    <a:pt x="45" y="49"/>
                  </a:lnTo>
                  <a:lnTo>
                    <a:pt x="48" y="44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1" y="33"/>
                  </a:lnTo>
                  <a:lnTo>
                    <a:pt x="51" y="26"/>
                  </a:lnTo>
                  <a:lnTo>
                    <a:pt x="51" y="20"/>
                  </a:lnTo>
                  <a:lnTo>
                    <a:pt x="49" y="15"/>
                  </a:lnTo>
                  <a:lnTo>
                    <a:pt x="46" y="11"/>
                  </a:lnTo>
                  <a:lnTo>
                    <a:pt x="43" y="6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56">
              <a:extLst>
                <a:ext uri="{FF2B5EF4-FFF2-40B4-BE49-F238E27FC236}">
                  <a16:creationId xmlns:a16="http://schemas.microsoft.com/office/drawing/2014/main" id="{2924908C-5C90-3EC6-85F3-0BF2B1525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022" y="3448933"/>
              <a:ext cx="87417" cy="105909"/>
            </a:xfrm>
            <a:custGeom>
              <a:avLst/>
              <a:gdLst>
                <a:gd name="T0" fmla="*/ 19 w 52"/>
                <a:gd name="T1" fmla="*/ 63 h 63"/>
                <a:gd name="T2" fmla="*/ 19 w 52"/>
                <a:gd name="T3" fmla="*/ 63 h 63"/>
                <a:gd name="T4" fmla="*/ 23 w 52"/>
                <a:gd name="T5" fmla="*/ 63 h 63"/>
                <a:gd name="T6" fmla="*/ 30 w 52"/>
                <a:gd name="T7" fmla="*/ 63 h 63"/>
                <a:gd name="T8" fmla="*/ 34 w 52"/>
                <a:gd name="T9" fmla="*/ 60 h 63"/>
                <a:gd name="T10" fmla="*/ 39 w 52"/>
                <a:gd name="T11" fmla="*/ 57 h 63"/>
                <a:gd name="T12" fmla="*/ 42 w 52"/>
                <a:gd name="T13" fmla="*/ 54 h 63"/>
                <a:gd name="T14" fmla="*/ 45 w 52"/>
                <a:gd name="T15" fmla="*/ 49 h 63"/>
                <a:gd name="T16" fmla="*/ 48 w 52"/>
                <a:gd name="T17" fmla="*/ 43 h 63"/>
                <a:gd name="T18" fmla="*/ 50 w 52"/>
                <a:gd name="T19" fmla="*/ 37 h 63"/>
                <a:gd name="T20" fmla="*/ 50 w 52"/>
                <a:gd name="T21" fmla="*/ 37 h 63"/>
                <a:gd name="T22" fmla="*/ 52 w 52"/>
                <a:gd name="T23" fmla="*/ 30 h 63"/>
                <a:gd name="T24" fmla="*/ 52 w 52"/>
                <a:gd name="T25" fmla="*/ 24 h 63"/>
                <a:gd name="T26" fmla="*/ 50 w 52"/>
                <a:gd name="T27" fmla="*/ 19 h 63"/>
                <a:gd name="T28" fmla="*/ 47 w 52"/>
                <a:gd name="T29" fmla="*/ 13 h 63"/>
                <a:gd name="T30" fmla="*/ 45 w 52"/>
                <a:gd name="T31" fmla="*/ 8 h 63"/>
                <a:gd name="T32" fmla="*/ 41 w 52"/>
                <a:gd name="T33" fmla="*/ 5 h 63"/>
                <a:gd name="T34" fmla="*/ 36 w 52"/>
                <a:gd name="T35" fmla="*/ 2 h 63"/>
                <a:gd name="T36" fmla="*/ 31 w 52"/>
                <a:gd name="T37" fmla="*/ 0 h 63"/>
                <a:gd name="T38" fmla="*/ 31 w 52"/>
                <a:gd name="T39" fmla="*/ 0 h 63"/>
                <a:gd name="T40" fmla="*/ 26 w 52"/>
                <a:gd name="T41" fmla="*/ 0 h 63"/>
                <a:gd name="T42" fmla="*/ 22 w 52"/>
                <a:gd name="T43" fmla="*/ 2 h 63"/>
                <a:gd name="T44" fmla="*/ 17 w 52"/>
                <a:gd name="T45" fmla="*/ 3 h 63"/>
                <a:gd name="T46" fmla="*/ 12 w 52"/>
                <a:gd name="T47" fmla="*/ 7 h 63"/>
                <a:gd name="T48" fmla="*/ 7 w 52"/>
                <a:gd name="T49" fmla="*/ 10 h 63"/>
                <a:gd name="T50" fmla="*/ 4 w 52"/>
                <a:gd name="T51" fmla="*/ 15 h 63"/>
                <a:gd name="T52" fmla="*/ 1 w 52"/>
                <a:gd name="T53" fmla="*/ 21 h 63"/>
                <a:gd name="T54" fmla="*/ 0 w 52"/>
                <a:gd name="T55" fmla="*/ 27 h 63"/>
                <a:gd name="T56" fmla="*/ 0 w 52"/>
                <a:gd name="T57" fmla="*/ 27 h 63"/>
                <a:gd name="T58" fmla="*/ 0 w 52"/>
                <a:gd name="T59" fmla="*/ 33 h 63"/>
                <a:gd name="T60" fmla="*/ 0 w 52"/>
                <a:gd name="T61" fmla="*/ 40 h 63"/>
                <a:gd name="T62" fmla="*/ 1 w 52"/>
                <a:gd name="T63" fmla="*/ 44 h 63"/>
                <a:gd name="T64" fmla="*/ 3 w 52"/>
                <a:gd name="T65" fmla="*/ 51 h 63"/>
                <a:gd name="T66" fmla="*/ 6 w 52"/>
                <a:gd name="T67" fmla="*/ 56 h 63"/>
                <a:gd name="T68" fmla="*/ 9 w 52"/>
                <a:gd name="T69" fmla="*/ 59 h 63"/>
                <a:gd name="T70" fmla="*/ 14 w 52"/>
                <a:gd name="T71" fmla="*/ 62 h 63"/>
                <a:gd name="T72" fmla="*/ 19 w 52"/>
                <a:gd name="T73" fmla="*/ 63 h 63"/>
                <a:gd name="T74" fmla="*/ 19 w 52"/>
                <a:gd name="T7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63">
                  <a:moveTo>
                    <a:pt x="19" y="63"/>
                  </a:moveTo>
                  <a:lnTo>
                    <a:pt x="19" y="63"/>
                  </a:lnTo>
                  <a:lnTo>
                    <a:pt x="23" y="63"/>
                  </a:lnTo>
                  <a:lnTo>
                    <a:pt x="30" y="63"/>
                  </a:lnTo>
                  <a:lnTo>
                    <a:pt x="34" y="60"/>
                  </a:lnTo>
                  <a:lnTo>
                    <a:pt x="39" y="57"/>
                  </a:lnTo>
                  <a:lnTo>
                    <a:pt x="42" y="54"/>
                  </a:lnTo>
                  <a:lnTo>
                    <a:pt x="45" y="49"/>
                  </a:lnTo>
                  <a:lnTo>
                    <a:pt x="48" y="43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0" y="19"/>
                  </a:lnTo>
                  <a:lnTo>
                    <a:pt x="47" y="13"/>
                  </a:lnTo>
                  <a:lnTo>
                    <a:pt x="45" y="8"/>
                  </a:lnTo>
                  <a:lnTo>
                    <a:pt x="41" y="5"/>
                  </a:lnTo>
                  <a:lnTo>
                    <a:pt x="36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4" y="15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1" y="44"/>
                  </a:lnTo>
                  <a:lnTo>
                    <a:pt x="3" y="51"/>
                  </a:lnTo>
                  <a:lnTo>
                    <a:pt x="6" y="56"/>
                  </a:lnTo>
                  <a:lnTo>
                    <a:pt x="9" y="59"/>
                  </a:lnTo>
                  <a:lnTo>
                    <a:pt x="14" y="62"/>
                  </a:lnTo>
                  <a:lnTo>
                    <a:pt x="19" y="63"/>
                  </a:lnTo>
                  <a:lnTo>
                    <a:pt x="19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157">
              <a:extLst>
                <a:ext uri="{FF2B5EF4-FFF2-40B4-BE49-F238E27FC236}">
                  <a16:creationId xmlns:a16="http://schemas.microsoft.com/office/drawing/2014/main" id="{BC0C0125-619E-F551-AEBD-D66816E67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687" y="3870890"/>
              <a:ext cx="475752" cy="1008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Rectangle 158">
              <a:extLst>
                <a:ext uri="{FF2B5EF4-FFF2-40B4-BE49-F238E27FC236}">
                  <a16:creationId xmlns:a16="http://schemas.microsoft.com/office/drawing/2014/main" id="{45056532-05AB-56CA-5906-83DE21DEA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238" y="3842311"/>
              <a:ext cx="500969" cy="184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59">
              <a:extLst>
                <a:ext uri="{FF2B5EF4-FFF2-40B4-BE49-F238E27FC236}">
                  <a16:creationId xmlns:a16="http://schemas.microsoft.com/office/drawing/2014/main" id="{72D9EFC6-B980-4397-FCBE-D55533040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955" y="3438847"/>
              <a:ext cx="85736" cy="104228"/>
            </a:xfrm>
            <a:custGeom>
              <a:avLst/>
              <a:gdLst>
                <a:gd name="T0" fmla="*/ 26 w 51"/>
                <a:gd name="T1" fmla="*/ 62 h 62"/>
                <a:gd name="T2" fmla="*/ 26 w 51"/>
                <a:gd name="T3" fmla="*/ 62 h 62"/>
                <a:gd name="T4" fmla="*/ 30 w 51"/>
                <a:gd name="T5" fmla="*/ 60 h 62"/>
                <a:gd name="T6" fmla="*/ 35 w 51"/>
                <a:gd name="T7" fmla="*/ 58 h 62"/>
                <a:gd name="T8" fmla="*/ 40 w 51"/>
                <a:gd name="T9" fmla="*/ 55 h 62"/>
                <a:gd name="T10" fmla="*/ 43 w 51"/>
                <a:gd name="T11" fmla="*/ 52 h 62"/>
                <a:gd name="T12" fmla="*/ 46 w 51"/>
                <a:gd name="T13" fmla="*/ 47 h 62"/>
                <a:gd name="T14" fmla="*/ 49 w 51"/>
                <a:gd name="T15" fmla="*/ 43 h 62"/>
                <a:gd name="T16" fmla="*/ 51 w 51"/>
                <a:gd name="T17" fmla="*/ 36 h 62"/>
                <a:gd name="T18" fmla="*/ 51 w 51"/>
                <a:gd name="T19" fmla="*/ 30 h 62"/>
                <a:gd name="T20" fmla="*/ 51 w 51"/>
                <a:gd name="T21" fmla="*/ 30 h 62"/>
                <a:gd name="T22" fmla="*/ 51 w 51"/>
                <a:gd name="T23" fmla="*/ 24 h 62"/>
                <a:gd name="T24" fmla="*/ 49 w 51"/>
                <a:gd name="T25" fmla="*/ 19 h 62"/>
                <a:gd name="T26" fmla="*/ 46 w 51"/>
                <a:gd name="T27" fmla="*/ 13 h 62"/>
                <a:gd name="T28" fmla="*/ 43 w 51"/>
                <a:gd name="T29" fmla="*/ 8 h 62"/>
                <a:gd name="T30" fmla="*/ 40 w 51"/>
                <a:gd name="T31" fmla="*/ 5 h 62"/>
                <a:gd name="T32" fmla="*/ 35 w 51"/>
                <a:gd name="T33" fmla="*/ 2 h 62"/>
                <a:gd name="T34" fmla="*/ 30 w 51"/>
                <a:gd name="T35" fmla="*/ 0 h 62"/>
                <a:gd name="T36" fmla="*/ 26 w 51"/>
                <a:gd name="T37" fmla="*/ 0 h 62"/>
                <a:gd name="T38" fmla="*/ 26 w 51"/>
                <a:gd name="T39" fmla="*/ 0 h 62"/>
                <a:gd name="T40" fmla="*/ 21 w 51"/>
                <a:gd name="T41" fmla="*/ 0 h 62"/>
                <a:gd name="T42" fmla="*/ 16 w 51"/>
                <a:gd name="T43" fmla="*/ 2 h 62"/>
                <a:gd name="T44" fmla="*/ 11 w 51"/>
                <a:gd name="T45" fmla="*/ 5 h 62"/>
                <a:gd name="T46" fmla="*/ 8 w 51"/>
                <a:gd name="T47" fmla="*/ 8 h 62"/>
                <a:gd name="T48" fmla="*/ 5 w 51"/>
                <a:gd name="T49" fmla="*/ 13 h 62"/>
                <a:gd name="T50" fmla="*/ 3 w 51"/>
                <a:gd name="T51" fmla="*/ 19 h 62"/>
                <a:gd name="T52" fmla="*/ 2 w 51"/>
                <a:gd name="T53" fmla="*/ 24 h 62"/>
                <a:gd name="T54" fmla="*/ 0 w 51"/>
                <a:gd name="T55" fmla="*/ 30 h 62"/>
                <a:gd name="T56" fmla="*/ 0 w 51"/>
                <a:gd name="T57" fmla="*/ 30 h 62"/>
                <a:gd name="T58" fmla="*/ 2 w 51"/>
                <a:gd name="T59" fmla="*/ 36 h 62"/>
                <a:gd name="T60" fmla="*/ 3 w 51"/>
                <a:gd name="T61" fmla="*/ 43 h 62"/>
                <a:gd name="T62" fmla="*/ 5 w 51"/>
                <a:gd name="T63" fmla="*/ 47 h 62"/>
                <a:gd name="T64" fmla="*/ 8 w 51"/>
                <a:gd name="T65" fmla="*/ 52 h 62"/>
                <a:gd name="T66" fmla="*/ 11 w 51"/>
                <a:gd name="T67" fmla="*/ 55 h 62"/>
                <a:gd name="T68" fmla="*/ 16 w 51"/>
                <a:gd name="T69" fmla="*/ 58 h 62"/>
                <a:gd name="T70" fmla="*/ 21 w 51"/>
                <a:gd name="T71" fmla="*/ 60 h 62"/>
                <a:gd name="T72" fmla="*/ 26 w 51"/>
                <a:gd name="T73" fmla="*/ 62 h 62"/>
                <a:gd name="T74" fmla="*/ 26 w 51"/>
                <a:gd name="T7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62">
                  <a:moveTo>
                    <a:pt x="26" y="62"/>
                  </a:moveTo>
                  <a:lnTo>
                    <a:pt x="26" y="62"/>
                  </a:lnTo>
                  <a:lnTo>
                    <a:pt x="30" y="60"/>
                  </a:lnTo>
                  <a:lnTo>
                    <a:pt x="35" y="58"/>
                  </a:lnTo>
                  <a:lnTo>
                    <a:pt x="40" y="55"/>
                  </a:lnTo>
                  <a:lnTo>
                    <a:pt x="43" y="52"/>
                  </a:lnTo>
                  <a:lnTo>
                    <a:pt x="46" y="47"/>
                  </a:lnTo>
                  <a:lnTo>
                    <a:pt x="49" y="43"/>
                  </a:lnTo>
                  <a:lnTo>
                    <a:pt x="51" y="36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4"/>
                  </a:lnTo>
                  <a:lnTo>
                    <a:pt x="49" y="19"/>
                  </a:lnTo>
                  <a:lnTo>
                    <a:pt x="46" y="13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1" y="5"/>
                  </a:lnTo>
                  <a:lnTo>
                    <a:pt x="8" y="8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3" y="43"/>
                  </a:lnTo>
                  <a:lnTo>
                    <a:pt x="5" y="47"/>
                  </a:lnTo>
                  <a:lnTo>
                    <a:pt x="8" y="52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1" y="60"/>
                  </a:lnTo>
                  <a:lnTo>
                    <a:pt x="26" y="62"/>
                  </a:lnTo>
                  <a:lnTo>
                    <a:pt x="2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60">
              <a:extLst>
                <a:ext uri="{FF2B5EF4-FFF2-40B4-BE49-F238E27FC236}">
                  <a16:creationId xmlns:a16="http://schemas.microsoft.com/office/drawing/2014/main" id="{814FD4BD-16B3-B1D8-C05D-148AA7B66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927" y="3553162"/>
              <a:ext cx="53795" cy="58839"/>
            </a:xfrm>
            <a:custGeom>
              <a:avLst/>
              <a:gdLst>
                <a:gd name="T0" fmla="*/ 25 w 32"/>
                <a:gd name="T1" fmla="*/ 25 h 35"/>
                <a:gd name="T2" fmla="*/ 32 w 32"/>
                <a:gd name="T3" fmla="*/ 16 h 35"/>
                <a:gd name="T4" fmla="*/ 19 w 32"/>
                <a:gd name="T5" fmla="*/ 9 h 35"/>
                <a:gd name="T6" fmla="*/ 30 w 32"/>
                <a:gd name="T7" fmla="*/ 0 h 35"/>
                <a:gd name="T8" fmla="*/ 30 w 32"/>
                <a:gd name="T9" fmla="*/ 0 h 35"/>
                <a:gd name="T10" fmla="*/ 30 w 32"/>
                <a:gd name="T11" fmla="*/ 0 h 35"/>
                <a:gd name="T12" fmla="*/ 17 w 32"/>
                <a:gd name="T13" fmla="*/ 1 h 35"/>
                <a:gd name="T14" fmla="*/ 17 w 32"/>
                <a:gd name="T15" fmla="*/ 1 h 35"/>
                <a:gd name="T16" fmla="*/ 17 w 32"/>
                <a:gd name="T17" fmla="*/ 1 h 35"/>
                <a:gd name="T18" fmla="*/ 17 w 32"/>
                <a:gd name="T19" fmla="*/ 1 h 35"/>
                <a:gd name="T20" fmla="*/ 10 w 32"/>
                <a:gd name="T21" fmla="*/ 1 h 35"/>
                <a:gd name="T22" fmla="*/ 6 w 32"/>
                <a:gd name="T23" fmla="*/ 3 h 35"/>
                <a:gd name="T24" fmla="*/ 5 w 32"/>
                <a:gd name="T25" fmla="*/ 6 h 35"/>
                <a:gd name="T26" fmla="*/ 0 w 32"/>
                <a:gd name="T27" fmla="*/ 35 h 35"/>
                <a:gd name="T28" fmla="*/ 30 w 32"/>
                <a:gd name="T29" fmla="*/ 35 h 35"/>
                <a:gd name="T30" fmla="*/ 25 w 32"/>
                <a:gd name="T31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5">
                  <a:moveTo>
                    <a:pt x="25" y="25"/>
                  </a:moveTo>
                  <a:lnTo>
                    <a:pt x="32" y="16"/>
                  </a:lnTo>
                  <a:lnTo>
                    <a:pt x="19" y="9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0" y="1"/>
                  </a:lnTo>
                  <a:lnTo>
                    <a:pt x="6" y="3"/>
                  </a:lnTo>
                  <a:lnTo>
                    <a:pt x="5" y="6"/>
                  </a:lnTo>
                  <a:lnTo>
                    <a:pt x="0" y="35"/>
                  </a:lnTo>
                  <a:lnTo>
                    <a:pt x="30" y="35"/>
                  </a:lnTo>
                  <a:lnTo>
                    <a:pt x="2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61">
              <a:extLst>
                <a:ext uri="{FF2B5EF4-FFF2-40B4-BE49-F238E27FC236}">
                  <a16:creationId xmlns:a16="http://schemas.microsoft.com/office/drawing/2014/main" id="{ECE845B2-9917-684E-32EF-B67B92379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707" y="3699418"/>
              <a:ext cx="20173" cy="18492"/>
            </a:xfrm>
            <a:custGeom>
              <a:avLst/>
              <a:gdLst>
                <a:gd name="T0" fmla="*/ 0 w 12"/>
                <a:gd name="T1" fmla="*/ 11 h 11"/>
                <a:gd name="T2" fmla="*/ 12 w 12"/>
                <a:gd name="T3" fmla="*/ 0 h 11"/>
                <a:gd name="T4" fmla="*/ 0 w 12"/>
                <a:gd name="T5" fmla="*/ 0 h 11"/>
                <a:gd name="T6" fmla="*/ 0 w 12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0" y="1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62">
              <a:extLst>
                <a:ext uri="{FF2B5EF4-FFF2-40B4-BE49-F238E27FC236}">
                  <a16:creationId xmlns:a16="http://schemas.microsoft.com/office/drawing/2014/main" id="{5C4E6573-5930-4397-7602-05819F33C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778" y="3743126"/>
              <a:ext cx="92461" cy="156343"/>
            </a:xfrm>
            <a:custGeom>
              <a:avLst/>
              <a:gdLst>
                <a:gd name="T0" fmla="*/ 41 w 55"/>
                <a:gd name="T1" fmla="*/ 57 h 93"/>
                <a:gd name="T2" fmla="*/ 55 w 55"/>
                <a:gd name="T3" fmla="*/ 37 h 93"/>
                <a:gd name="T4" fmla="*/ 6 w 55"/>
                <a:gd name="T5" fmla="*/ 0 h 93"/>
                <a:gd name="T6" fmla="*/ 6 w 55"/>
                <a:gd name="T7" fmla="*/ 0 h 93"/>
                <a:gd name="T8" fmla="*/ 0 w 55"/>
                <a:gd name="T9" fmla="*/ 45 h 93"/>
                <a:gd name="T10" fmla="*/ 0 w 55"/>
                <a:gd name="T11" fmla="*/ 45 h 93"/>
                <a:gd name="T12" fmla="*/ 0 w 55"/>
                <a:gd name="T13" fmla="*/ 45 h 93"/>
                <a:gd name="T14" fmla="*/ 0 w 55"/>
                <a:gd name="T15" fmla="*/ 45 h 93"/>
                <a:gd name="T16" fmla="*/ 5 w 55"/>
                <a:gd name="T17" fmla="*/ 46 h 93"/>
                <a:gd name="T18" fmla="*/ 5 w 55"/>
                <a:gd name="T19" fmla="*/ 68 h 93"/>
                <a:gd name="T20" fmla="*/ 5 w 55"/>
                <a:gd name="T21" fmla="*/ 68 h 93"/>
                <a:gd name="T22" fmla="*/ 5 w 55"/>
                <a:gd name="T23" fmla="*/ 78 h 93"/>
                <a:gd name="T24" fmla="*/ 10 w 55"/>
                <a:gd name="T25" fmla="*/ 86 h 93"/>
                <a:gd name="T26" fmla="*/ 16 w 55"/>
                <a:gd name="T27" fmla="*/ 92 h 93"/>
                <a:gd name="T28" fmla="*/ 19 w 55"/>
                <a:gd name="T29" fmla="*/ 93 h 93"/>
                <a:gd name="T30" fmla="*/ 22 w 55"/>
                <a:gd name="T31" fmla="*/ 93 h 93"/>
                <a:gd name="T32" fmla="*/ 55 w 55"/>
                <a:gd name="T33" fmla="*/ 93 h 93"/>
                <a:gd name="T34" fmla="*/ 55 w 55"/>
                <a:gd name="T35" fmla="*/ 76 h 93"/>
                <a:gd name="T36" fmla="*/ 41 w 55"/>
                <a:gd name="T37" fmla="*/ 76 h 93"/>
                <a:gd name="T38" fmla="*/ 41 w 55"/>
                <a:gd name="T39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93">
                  <a:moveTo>
                    <a:pt x="41" y="57"/>
                  </a:moveTo>
                  <a:lnTo>
                    <a:pt x="55" y="37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6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78"/>
                  </a:lnTo>
                  <a:lnTo>
                    <a:pt x="10" y="86"/>
                  </a:lnTo>
                  <a:lnTo>
                    <a:pt x="16" y="92"/>
                  </a:lnTo>
                  <a:lnTo>
                    <a:pt x="19" y="93"/>
                  </a:lnTo>
                  <a:lnTo>
                    <a:pt x="22" y="93"/>
                  </a:lnTo>
                  <a:lnTo>
                    <a:pt x="55" y="93"/>
                  </a:lnTo>
                  <a:lnTo>
                    <a:pt x="55" y="76"/>
                  </a:lnTo>
                  <a:lnTo>
                    <a:pt x="41" y="76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63">
              <a:extLst>
                <a:ext uri="{FF2B5EF4-FFF2-40B4-BE49-F238E27FC236}">
                  <a16:creationId xmlns:a16="http://schemas.microsoft.com/office/drawing/2014/main" id="{5D5F4760-CDB5-63E9-A797-D8C72A01A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0648" y="3548118"/>
              <a:ext cx="721193" cy="351351"/>
            </a:xfrm>
            <a:custGeom>
              <a:avLst/>
              <a:gdLst>
                <a:gd name="T0" fmla="*/ 413 w 429"/>
                <a:gd name="T1" fmla="*/ 25 h 209"/>
                <a:gd name="T2" fmla="*/ 381 w 429"/>
                <a:gd name="T3" fmla="*/ 63 h 209"/>
                <a:gd name="T4" fmla="*/ 386 w 429"/>
                <a:gd name="T5" fmla="*/ 23 h 209"/>
                <a:gd name="T6" fmla="*/ 380 w 429"/>
                <a:gd name="T7" fmla="*/ 15 h 209"/>
                <a:gd name="T8" fmla="*/ 385 w 429"/>
                <a:gd name="T9" fmla="*/ 11 h 209"/>
                <a:gd name="T10" fmla="*/ 375 w 429"/>
                <a:gd name="T11" fmla="*/ 12 h 209"/>
                <a:gd name="T12" fmla="*/ 277 w 429"/>
                <a:gd name="T13" fmla="*/ 9 h 209"/>
                <a:gd name="T14" fmla="*/ 265 w 429"/>
                <a:gd name="T15" fmla="*/ 4 h 209"/>
                <a:gd name="T16" fmla="*/ 250 w 429"/>
                <a:gd name="T17" fmla="*/ 19 h 209"/>
                <a:gd name="T18" fmla="*/ 236 w 429"/>
                <a:gd name="T19" fmla="*/ 0 h 209"/>
                <a:gd name="T20" fmla="*/ 228 w 429"/>
                <a:gd name="T21" fmla="*/ 38 h 209"/>
                <a:gd name="T22" fmla="*/ 235 w 429"/>
                <a:gd name="T23" fmla="*/ 44 h 209"/>
                <a:gd name="T24" fmla="*/ 228 w 429"/>
                <a:gd name="T25" fmla="*/ 42 h 209"/>
                <a:gd name="T26" fmla="*/ 140 w 429"/>
                <a:gd name="T27" fmla="*/ 44 h 209"/>
                <a:gd name="T28" fmla="*/ 228 w 429"/>
                <a:gd name="T29" fmla="*/ 105 h 209"/>
                <a:gd name="T30" fmla="*/ 238 w 429"/>
                <a:gd name="T31" fmla="*/ 83 h 209"/>
                <a:gd name="T32" fmla="*/ 258 w 429"/>
                <a:gd name="T33" fmla="*/ 83 h 209"/>
                <a:gd name="T34" fmla="*/ 307 w 429"/>
                <a:gd name="T35" fmla="*/ 86 h 209"/>
                <a:gd name="T36" fmla="*/ 323 w 429"/>
                <a:gd name="T37" fmla="*/ 77 h 209"/>
                <a:gd name="T38" fmla="*/ 344 w 429"/>
                <a:gd name="T39" fmla="*/ 77 h 209"/>
                <a:gd name="T40" fmla="*/ 355 w 429"/>
                <a:gd name="T41" fmla="*/ 72 h 209"/>
                <a:gd name="T42" fmla="*/ 355 w 429"/>
                <a:gd name="T43" fmla="*/ 86 h 209"/>
                <a:gd name="T44" fmla="*/ 254 w 429"/>
                <a:gd name="T45" fmla="*/ 96 h 209"/>
                <a:gd name="T46" fmla="*/ 232 w 429"/>
                <a:gd name="T47" fmla="*/ 110 h 209"/>
                <a:gd name="T48" fmla="*/ 142 w 429"/>
                <a:gd name="T49" fmla="*/ 112 h 209"/>
                <a:gd name="T50" fmla="*/ 134 w 429"/>
                <a:gd name="T51" fmla="*/ 104 h 209"/>
                <a:gd name="T52" fmla="*/ 101 w 429"/>
                <a:gd name="T53" fmla="*/ 63 h 209"/>
                <a:gd name="T54" fmla="*/ 90 w 429"/>
                <a:gd name="T55" fmla="*/ 23 h 209"/>
                <a:gd name="T56" fmla="*/ 86 w 429"/>
                <a:gd name="T57" fmla="*/ 23 h 209"/>
                <a:gd name="T58" fmla="*/ 72 w 429"/>
                <a:gd name="T59" fmla="*/ 22 h 209"/>
                <a:gd name="T60" fmla="*/ 52 w 429"/>
                <a:gd name="T61" fmla="*/ 77 h 209"/>
                <a:gd name="T62" fmla="*/ 49 w 429"/>
                <a:gd name="T63" fmla="*/ 23 h 209"/>
                <a:gd name="T64" fmla="*/ 52 w 429"/>
                <a:gd name="T65" fmla="*/ 9 h 209"/>
                <a:gd name="T66" fmla="*/ 33 w 429"/>
                <a:gd name="T67" fmla="*/ 9 h 209"/>
                <a:gd name="T68" fmla="*/ 25 w 429"/>
                <a:gd name="T69" fmla="*/ 14 h 209"/>
                <a:gd name="T70" fmla="*/ 4 w 429"/>
                <a:gd name="T71" fmla="*/ 101 h 209"/>
                <a:gd name="T72" fmla="*/ 79 w 429"/>
                <a:gd name="T73" fmla="*/ 146 h 209"/>
                <a:gd name="T74" fmla="*/ 306 w 429"/>
                <a:gd name="T75" fmla="*/ 146 h 209"/>
                <a:gd name="T76" fmla="*/ 383 w 429"/>
                <a:gd name="T77" fmla="*/ 112 h 209"/>
                <a:gd name="T78" fmla="*/ 392 w 429"/>
                <a:gd name="T79" fmla="*/ 104 h 209"/>
                <a:gd name="T80" fmla="*/ 422 w 429"/>
                <a:gd name="T81" fmla="*/ 53 h 209"/>
                <a:gd name="T82" fmla="*/ 394 w 429"/>
                <a:gd name="T83" fmla="*/ 112 h 209"/>
                <a:gd name="T84" fmla="*/ 392 w 429"/>
                <a:gd name="T85" fmla="*/ 113 h 209"/>
                <a:gd name="T86" fmla="*/ 383 w 429"/>
                <a:gd name="T87" fmla="*/ 121 h 209"/>
                <a:gd name="T88" fmla="*/ 377 w 429"/>
                <a:gd name="T89" fmla="*/ 192 h 209"/>
                <a:gd name="T90" fmla="*/ 391 w 429"/>
                <a:gd name="T91" fmla="*/ 209 h 209"/>
                <a:gd name="T92" fmla="*/ 407 w 429"/>
                <a:gd name="T93" fmla="*/ 173 h 209"/>
                <a:gd name="T94" fmla="*/ 410 w 429"/>
                <a:gd name="T95" fmla="*/ 173 h 209"/>
                <a:gd name="T96" fmla="*/ 427 w 429"/>
                <a:gd name="T97" fmla="*/ 33 h 209"/>
                <a:gd name="T98" fmla="*/ 184 w 429"/>
                <a:gd name="T99" fmla="*/ 80 h 209"/>
                <a:gd name="T100" fmla="*/ 178 w 429"/>
                <a:gd name="T101" fmla="*/ 74 h 209"/>
                <a:gd name="T102" fmla="*/ 184 w 429"/>
                <a:gd name="T103" fmla="*/ 68 h 209"/>
                <a:gd name="T104" fmla="*/ 191 w 429"/>
                <a:gd name="T105" fmla="*/ 74 h 209"/>
                <a:gd name="T106" fmla="*/ 184 w 429"/>
                <a:gd name="T107" fmla="*/ 80 h 209"/>
                <a:gd name="T108" fmla="*/ 273 w 429"/>
                <a:gd name="T109" fmla="*/ 56 h 209"/>
                <a:gd name="T110" fmla="*/ 83 w 429"/>
                <a:gd name="T111" fmla="*/ 109 h 209"/>
                <a:gd name="T112" fmla="*/ 93 w 429"/>
                <a:gd name="T113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9" h="209">
                  <a:moveTo>
                    <a:pt x="416" y="22"/>
                  </a:moveTo>
                  <a:lnTo>
                    <a:pt x="416" y="22"/>
                  </a:lnTo>
                  <a:lnTo>
                    <a:pt x="411" y="19"/>
                  </a:lnTo>
                  <a:lnTo>
                    <a:pt x="413" y="25"/>
                  </a:lnTo>
                  <a:lnTo>
                    <a:pt x="413" y="25"/>
                  </a:lnTo>
                  <a:lnTo>
                    <a:pt x="408" y="27"/>
                  </a:lnTo>
                  <a:lnTo>
                    <a:pt x="405" y="28"/>
                  </a:lnTo>
                  <a:lnTo>
                    <a:pt x="402" y="31"/>
                  </a:lnTo>
                  <a:lnTo>
                    <a:pt x="399" y="36"/>
                  </a:lnTo>
                  <a:lnTo>
                    <a:pt x="381" y="63"/>
                  </a:lnTo>
                  <a:lnTo>
                    <a:pt x="394" y="28"/>
                  </a:lnTo>
                  <a:lnTo>
                    <a:pt x="396" y="27"/>
                  </a:lnTo>
                  <a:lnTo>
                    <a:pt x="397" y="17"/>
                  </a:lnTo>
                  <a:lnTo>
                    <a:pt x="392" y="14"/>
                  </a:lnTo>
                  <a:lnTo>
                    <a:pt x="386" y="23"/>
                  </a:lnTo>
                  <a:lnTo>
                    <a:pt x="388" y="27"/>
                  </a:lnTo>
                  <a:lnTo>
                    <a:pt x="373" y="60"/>
                  </a:lnTo>
                  <a:lnTo>
                    <a:pt x="377" y="33"/>
                  </a:lnTo>
                  <a:lnTo>
                    <a:pt x="385" y="23"/>
                  </a:lnTo>
                  <a:lnTo>
                    <a:pt x="380" y="15"/>
                  </a:lnTo>
                  <a:lnTo>
                    <a:pt x="386" y="11"/>
                  </a:lnTo>
                  <a:lnTo>
                    <a:pt x="386" y="11"/>
                  </a:lnTo>
                  <a:lnTo>
                    <a:pt x="385" y="11"/>
                  </a:lnTo>
                  <a:lnTo>
                    <a:pt x="385" y="11"/>
                  </a:lnTo>
                  <a:lnTo>
                    <a:pt x="385" y="11"/>
                  </a:lnTo>
                  <a:lnTo>
                    <a:pt x="385" y="11"/>
                  </a:lnTo>
                  <a:lnTo>
                    <a:pt x="385" y="11"/>
                  </a:lnTo>
                  <a:lnTo>
                    <a:pt x="385" y="11"/>
                  </a:lnTo>
                  <a:lnTo>
                    <a:pt x="380" y="11"/>
                  </a:lnTo>
                  <a:lnTo>
                    <a:pt x="375" y="12"/>
                  </a:lnTo>
                  <a:lnTo>
                    <a:pt x="339" y="45"/>
                  </a:lnTo>
                  <a:lnTo>
                    <a:pt x="337" y="45"/>
                  </a:lnTo>
                  <a:lnTo>
                    <a:pt x="325" y="44"/>
                  </a:lnTo>
                  <a:lnTo>
                    <a:pt x="304" y="44"/>
                  </a:lnTo>
                  <a:lnTo>
                    <a:pt x="277" y="9"/>
                  </a:lnTo>
                  <a:lnTo>
                    <a:pt x="277" y="9"/>
                  </a:lnTo>
                  <a:lnTo>
                    <a:pt x="271" y="6"/>
                  </a:lnTo>
                  <a:lnTo>
                    <a:pt x="265" y="4"/>
                  </a:lnTo>
                  <a:lnTo>
                    <a:pt x="265" y="4"/>
                  </a:lnTo>
                  <a:lnTo>
                    <a:pt x="265" y="4"/>
                  </a:lnTo>
                  <a:lnTo>
                    <a:pt x="265" y="4"/>
                  </a:lnTo>
                  <a:lnTo>
                    <a:pt x="252" y="3"/>
                  </a:lnTo>
                  <a:lnTo>
                    <a:pt x="252" y="3"/>
                  </a:lnTo>
                  <a:lnTo>
                    <a:pt x="263" y="12"/>
                  </a:lnTo>
                  <a:lnTo>
                    <a:pt x="250" y="19"/>
                  </a:lnTo>
                  <a:lnTo>
                    <a:pt x="257" y="28"/>
                  </a:lnTo>
                  <a:lnTo>
                    <a:pt x="241" y="64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36" y="0"/>
                  </a:lnTo>
                  <a:lnTo>
                    <a:pt x="227" y="0"/>
                  </a:lnTo>
                  <a:lnTo>
                    <a:pt x="224" y="12"/>
                  </a:lnTo>
                  <a:lnTo>
                    <a:pt x="225" y="14"/>
                  </a:lnTo>
                  <a:lnTo>
                    <a:pt x="225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30" y="38"/>
                  </a:lnTo>
                  <a:lnTo>
                    <a:pt x="233" y="39"/>
                  </a:lnTo>
                  <a:lnTo>
                    <a:pt x="233" y="41"/>
                  </a:lnTo>
                  <a:lnTo>
                    <a:pt x="235" y="44"/>
                  </a:lnTo>
                  <a:lnTo>
                    <a:pt x="235" y="82"/>
                  </a:lnTo>
                  <a:lnTo>
                    <a:pt x="230" y="83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28" y="42"/>
                  </a:lnTo>
                  <a:lnTo>
                    <a:pt x="228" y="42"/>
                  </a:lnTo>
                  <a:lnTo>
                    <a:pt x="142" y="42"/>
                  </a:lnTo>
                  <a:lnTo>
                    <a:pt x="142" y="42"/>
                  </a:lnTo>
                  <a:lnTo>
                    <a:pt x="140" y="42"/>
                  </a:lnTo>
                  <a:lnTo>
                    <a:pt x="140" y="44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40" y="105"/>
                  </a:lnTo>
                  <a:lnTo>
                    <a:pt x="142" y="105"/>
                  </a:lnTo>
                  <a:lnTo>
                    <a:pt x="228" y="105"/>
                  </a:lnTo>
                  <a:lnTo>
                    <a:pt x="228" y="105"/>
                  </a:lnTo>
                  <a:lnTo>
                    <a:pt x="228" y="105"/>
                  </a:lnTo>
                  <a:lnTo>
                    <a:pt x="230" y="104"/>
                  </a:lnTo>
                  <a:lnTo>
                    <a:pt x="230" y="83"/>
                  </a:lnTo>
                  <a:lnTo>
                    <a:pt x="238" y="83"/>
                  </a:lnTo>
                  <a:lnTo>
                    <a:pt x="252" y="83"/>
                  </a:lnTo>
                  <a:lnTo>
                    <a:pt x="252" y="83"/>
                  </a:lnTo>
                  <a:lnTo>
                    <a:pt x="254" y="83"/>
                  </a:lnTo>
                  <a:lnTo>
                    <a:pt x="258" y="83"/>
                  </a:lnTo>
                  <a:lnTo>
                    <a:pt x="258" y="83"/>
                  </a:lnTo>
                  <a:lnTo>
                    <a:pt x="260" y="96"/>
                  </a:lnTo>
                  <a:lnTo>
                    <a:pt x="288" y="90"/>
                  </a:lnTo>
                  <a:lnTo>
                    <a:pt x="301" y="88"/>
                  </a:lnTo>
                  <a:lnTo>
                    <a:pt x="306" y="86"/>
                  </a:lnTo>
                  <a:lnTo>
                    <a:pt x="307" y="86"/>
                  </a:lnTo>
                  <a:lnTo>
                    <a:pt x="307" y="86"/>
                  </a:lnTo>
                  <a:lnTo>
                    <a:pt x="307" y="86"/>
                  </a:lnTo>
                  <a:lnTo>
                    <a:pt x="307" y="86"/>
                  </a:lnTo>
                  <a:lnTo>
                    <a:pt x="310" y="79"/>
                  </a:lnTo>
                  <a:lnTo>
                    <a:pt x="323" y="77"/>
                  </a:lnTo>
                  <a:lnTo>
                    <a:pt x="336" y="77"/>
                  </a:lnTo>
                  <a:lnTo>
                    <a:pt x="342" y="77"/>
                  </a:lnTo>
                  <a:lnTo>
                    <a:pt x="344" y="77"/>
                  </a:lnTo>
                  <a:lnTo>
                    <a:pt x="344" y="77"/>
                  </a:lnTo>
                  <a:lnTo>
                    <a:pt x="344" y="77"/>
                  </a:lnTo>
                  <a:lnTo>
                    <a:pt x="344" y="77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55" y="72"/>
                  </a:lnTo>
                  <a:lnTo>
                    <a:pt x="355" y="72"/>
                  </a:lnTo>
                  <a:lnTo>
                    <a:pt x="356" y="72"/>
                  </a:lnTo>
                  <a:lnTo>
                    <a:pt x="359" y="69"/>
                  </a:lnTo>
                  <a:lnTo>
                    <a:pt x="362" y="66"/>
                  </a:lnTo>
                  <a:lnTo>
                    <a:pt x="362" y="66"/>
                  </a:lnTo>
                  <a:lnTo>
                    <a:pt x="355" y="86"/>
                  </a:lnTo>
                  <a:lnTo>
                    <a:pt x="317" y="97"/>
                  </a:lnTo>
                  <a:lnTo>
                    <a:pt x="312" y="90"/>
                  </a:lnTo>
                  <a:lnTo>
                    <a:pt x="312" y="91"/>
                  </a:lnTo>
                  <a:lnTo>
                    <a:pt x="255" y="102"/>
                  </a:lnTo>
                  <a:lnTo>
                    <a:pt x="254" y="96"/>
                  </a:lnTo>
                  <a:lnTo>
                    <a:pt x="254" y="96"/>
                  </a:lnTo>
                  <a:lnTo>
                    <a:pt x="254" y="93"/>
                  </a:lnTo>
                  <a:lnTo>
                    <a:pt x="233" y="109"/>
                  </a:lnTo>
                  <a:lnTo>
                    <a:pt x="233" y="109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28" y="112"/>
                  </a:lnTo>
                  <a:lnTo>
                    <a:pt x="142" y="112"/>
                  </a:lnTo>
                  <a:lnTo>
                    <a:pt x="142" y="112"/>
                  </a:lnTo>
                  <a:lnTo>
                    <a:pt x="138" y="110"/>
                  </a:lnTo>
                  <a:lnTo>
                    <a:pt x="135" y="109"/>
                  </a:lnTo>
                  <a:lnTo>
                    <a:pt x="134" y="107"/>
                  </a:lnTo>
                  <a:lnTo>
                    <a:pt x="134" y="104"/>
                  </a:lnTo>
                  <a:lnTo>
                    <a:pt x="134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27" y="58"/>
                  </a:lnTo>
                  <a:lnTo>
                    <a:pt x="101" y="63"/>
                  </a:lnTo>
                  <a:lnTo>
                    <a:pt x="96" y="63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88" y="19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2" y="15"/>
                  </a:lnTo>
                  <a:lnTo>
                    <a:pt x="86" y="23"/>
                  </a:lnTo>
                  <a:lnTo>
                    <a:pt x="77" y="28"/>
                  </a:lnTo>
                  <a:lnTo>
                    <a:pt x="80" y="39"/>
                  </a:lnTo>
                  <a:lnTo>
                    <a:pt x="64" y="72"/>
                  </a:lnTo>
                  <a:lnTo>
                    <a:pt x="69" y="23"/>
                  </a:lnTo>
                  <a:lnTo>
                    <a:pt x="72" y="22"/>
                  </a:lnTo>
                  <a:lnTo>
                    <a:pt x="71" y="9"/>
                  </a:lnTo>
                  <a:lnTo>
                    <a:pt x="64" y="9"/>
                  </a:lnTo>
                  <a:lnTo>
                    <a:pt x="60" y="20"/>
                  </a:lnTo>
                  <a:lnTo>
                    <a:pt x="61" y="22"/>
                  </a:lnTo>
                  <a:lnTo>
                    <a:pt x="52" y="77"/>
                  </a:lnTo>
                  <a:lnTo>
                    <a:pt x="45" y="38"/>
                  </a:lnTo>
                  <a:lnTo>
                    <a:pt x="47" y="34"/>
                  </a:lnTo>
                  <a:lnTo>
                    <a:pt x="52" y="27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19"/>
                  </a:lnTo>
                  <a:lnTo>
                    <a:pt x="47" y="15"/>
                  </a:lnTo>
                  <a:lnTo>
                    <a:pt x="52" y="11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28" y="11"/>
                  </a:lnTo>
                  <a:lnTo>
                    <a:pt x="25" y="14"/>
                  </a:lnTo>
                  <a:lnTo>
                    <a:pt x="22" y="19"/>
                  </a:lnTo>
                  <a:lnTo>
                    <a:pt x="20" y="23"/>
                  </a:lnTo>
                  <a:lnTo>
                    <a:pt x="6" y="58"/>
                  </a:lnTo>
                  <a:lnTo>
                    <a:pt x="0" y="77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6" y="102"/>
                  </a:lnTo>
                  <a:lnTo>
                    <a:pt x="8" y="104"/>
                  </a:lnTo>
                  <a:lnTo>
                    <a:pt x="15" y="109"/>
                  </a:lnTo>
                  <a:lnTo>
                    <a:pt x="79" y="146"/>
                  </a:lnTo>
                  <a:lnTo>
                    <a:pt x="68" y="164"/>
                  </a:lnTo>
                  <a:lnTo>
                    <a:pt x="361" y="164"/>
                  </a:lnTo>
                  <a:lnTo>
                    <a:pt x="342" y="135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3" y="137"/>
                  </a:lnTo>
                  <a:lnTo>
                    <a:pt x="373" y="115"/>
                  </a:lnTo>
                  <a:lnTo>
                    <a:pt x="381" y="113"/>
                  </a:lnTo>
                  <a:lnTo>
                    <a:pt x="383" y="112"/>
                  </a:lnTo>
                  <a:lnTo>
                    <a:pt x="383" y="112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92" y="105"/>
                  </a:lnTo>
                  <a:lnTo>
                    <a:pt x="392" y="105"/>
                  </a:lnTo>
                  <a:lnTo>
                    <a:pt x="392" y="104"/>
                  </a:lnTo>
                  <a:lnTo>
                    <a:pt x="394" y="104"/>
                  </a:lnTo>
                  <a:lnTo>
                    <a:pt x="394" y="102"/>
                  </a:lnTo>
                  <a:lnTo>
                    <a:pt x="397" y="99"/>
                  </a:lnTo>
                  <a:lnTo>
                    <a:pt x="405" y="82"/>
                  </a:lnTo>
                  <a:lnTo>
                    <a:pt x="422" y="53"/>
                  </a:lnTo>
                  <a:lnTo>
                    <a:pt x="422" y="53"/>
                  </a:lnTo>
                  <a:lnTo>
                    <a:pt x="419" y="58"/>
                  </a:lnTo>
                  <a:lnTo>
                    <a:pt x="403" y="91"/>
                  </a:lnTo>
                  <a:lnTo>
                    <a:pt x="396" y="107"/>
                  </a:lnTo>
                  <a:lnTo>
                    <a:pt x="394" y="112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92" y="113"/>
                  </a:lnTo>
                  <a:lnTo>
                    <a:pt x="385" y="121"/>
                  </a:lnTo>
                  <a:lnTo>
                    <a:pt x="383" y="121"/>
                  </a:lnTo>
                  <a:lnTo>
                    <a:pt x="375" y="124"/>
                  </a:lnTo>
                  <a:lnTo>
                    <a:pt x="350" y="132"/>
                  </a:lnTo>
                  <a:lnTo>
                    <a:pt x="377" y="173"/>
                  </a:lnTo>
                  <a:lnTo>
                    <a:pt x="377" y="173"/>
                  </a:lnTo>
                  <a:lnTo>
                    <a:pt x="377" y="192"/>
                  </a:lnTo>
                  <a:lnTo>
                    <a:pt x="362" y="192"/>
                  </a:lnTo>
                  <a:lnTo>
                    <a:pt x="362" y="209"/>
                  </a:lnTo>
                  <a:lnTo>
                    <a:pt x="388" y="209"/>
                  </a:lnTo>
                  <a:lnTo>
                    <a:pt x="388" y="209"/>
                  </a:lnTo>
                  <a:lnTo>
                    <a:pt x="391" y="209"/>
                  </a:lnTo>
                  <a:lnTo>
                    <a:pt x="396" y="208"/>
                  </a:lnTo>
                  <a:lnTo>
                    <a:pt x="400" y="202"/>
                  </a:lnTo>
                  <a:lnTo>
                    <a:pt x="405" y="194"/>
                  </a:lnTo>
                  <a:lnTo>
                    <a:pt x="407" y="184"/>
                  </a:lnTo>
                  <a:lnTo>
                    <a:pt x="407" y="173"/>
                  </a:lnTo>
                  <a:lnTo>
                    <a:pt x="407" y="173"/>
                  </a:lnTo>
                  <a:lnTo>
                    <a:pt x="410" y="175"/>
                  </a:lnTo>
                  <a:lnTo>
                    <a:pt x="410" y="175"/>
                  </a:lnTo>
                  <a:lnTo>
                    <a:pt x="410" y="173"/>
                  </a:lnTo>
                  <a:lnTo>
                    <a:pt x="410" y="173"/>
                  </a:lnTo>
                  <a:lnTo>
                    <a:pt x="418" y="140"/>
                  </a:lnTo>
                  <a:lnTo>
                    <a:pt x="422" y="105"/>
                  </a:lnTo>
                  <a:lnTo>
                    <a:pt x="429" y="38"/>
                  </a:lnTo>
                  <a:lnTo>
                    <a:pt x="429" y="38"/>
                  </a:lnTo>
                  <a:lnTo>
                    <a:pt x="427" y="33"/>
                  </a:lnTo>
                  <a:lnTo>
                    <a:pt x="422" y="28"/>
                  </a:lnTo>
                  <a:lnTo>
                    <a:pt x="416" y="22"/>
                  </a:lnTo>
                  <a:lnTo>
                    <a:pt x="416" y="22"/>
                  </a:lnTo>
                  <a:close/>
                  <a:moveTo>
                    <a:pt x="184" y="80"/>
                  </a:moveTo>
                  <a:lnTo>
                    <a:pt x="184" y="80"/>
                  </a:lnTo>
                  <a:lnTo>
                    <a:pt x="183" y="80"/>
                  </a:lnTo>
                  <a:lnTo>
                    <a:pt x="179" y="79"/>
                  </a:lnTo>
                  <a:lnTo>
                    <a:pt x="179" y="75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9" y="71"/>
                  </a:lnTo>
                  <a:lnTo>
                    <a:pt x="179" y="69"/>
                  </a:lnTo>
                  <a:lnTo>
                    <a:pt x="183" y="68"/>
                  </a:lnTo>
                  <a:lnTo>
                    <a:pt x="184" y="68"/>
                  </a:lnTo>
                  <a:lnTo>
                    <a:pt x="184" y="68"/>
                  </a:lnTo>
                  <a:lnTo>
                    <a:pt x="187" y="68"/>
                  </a:lnTo>
                  <a:lnTo>
                    <a:pt x="189" y="69"/>
                  </a:lnTo>
                  <a:lnTo>
                    <a:pt x="191" y="71"/>
                  </a:lnTo>
                  <a:lnTo>
                    <a:pt x="191" y="74"/>
                  </a:lnTo>
                  <a:lnTo>
                    <a:pt x="191" y="74"/>
                  </a:lnTo>
                  <a:lnTo>
                    <a:pt x="191" y="75"/>
                  </a:lnTo>
                  <a:lnTo>
                    <a:pt x="189" y="79"/>
                  </a:lnTo>
                  <a:lnTo>
                    <a:pt x="187" y="80"/>
                  </a:lnTo>
                  <a:lnTo>
                    <a:pt x="184" y="80"/>
                  </a:lnTo>
                  <a:lnTo>
                    <a:pt x="184" y="80"/>
                  </a:lnTo>
                  <a:close/>
                  <a:moveTo>
                    <a:pt x="257" y="61"/>
                  </a:moveTo>
                  <a:lnTo>
                    <a:pt x="257" y="61"/>
                  </a:lnTo>
                  <a:lnTo>
                    <a:pt x="255" y="58"/>
                  </a:lnTo>
                  <a:lnTo>
                    <a:pt x="273" y="56"/>
                  </a:lnTo>
                  <a:lnTo>
                    <a:pt x="273" y="56"/>
                  </a:lnTo>
                  <a:lnTo>
                    <a:pt x="273" y="53"/>
                  </a:lnTo>
                  <a:lnTo>
                    <a:pt x="276" y="58"/>
                  </a:lnTo>
                  <a:lnTo>
                    <a:pt x="257" y="61"/>
                  </a:lnTo>
                  <a:close/>
                  <a:moveTo>
                    <a:pt x="83" y="109"/>
                  </a:moveTo>
                  <a:lnTo>
                    <a:pt x="83" y="109"/>
                  </a:lnTo>
                  <a:lnTo>
                    <a:pt x="85" y="101"/>
                  </a:lnTo>
                  <a:lnTo>
                    <a:pt x="85" y="101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93" y="97"/>
                  </a:lnTo>
                  <a:lnTo>
                    <a:pt x="105" y="96"/>
                  </a:lnTo>
                  <a:lnTo>
                    <a:pt x="112" y="96"/>
                  </a:lnTo>
                  <a:lnTo>
                    <a:pt x="97" y="116"/>
                  </a:lnTo>
                  <a:lnTo>
                    <a:pt x="83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0" name="Group 1216">
            <a:extLst>
              <a:ext uri="{FF2B5EF4-FFF2-40B4-BE49-F238E27FC236}">
                <a16:creationId xmlns:a16="http://schemas.microsoft.com/office/drawing/2014/main" id="{3CC08A3F-C1EE-37C2-D912-C50002B4C84E}"/>
              </a:ext>
            </a:extLst>
          </p:cNvPr>
          <p:cNvGrpSpPr/>
          <p:nvPr/>
        </p:nvGrpSpPr>
        <p:grpSpPr>
          <a:xfrm>
            <a:off x="487742" y="5197012"/>
            <a:ext cx="720000" cy="684000"/>
            <a:chOff x="5214530" y="6723722"/>
            <a:chExt cx="598472" cy="665717"/>
          </a:xfrm>
          <a:solidFill>
            <a:srgbClr val="00338D"/>
          </a:solidFill>
        </p:grpSpPr>
        <p:sp>
          <p:nvSpPr>
            <p:cNvPr id="21" name="Freeform 70">
              <a:extLst>
                <a:ext uri="{FF2B5EF4-FFF2-40B4-BE49-F238E27FC236}">
                  <a16:creationId xmlns:a16="http://schemas.microsoft.com/office/drawing/2014/main" id="{02D52A2E-227A-48A8-9920-1B138A9C8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0179" y="6801053"/>
              <a:ext cx="90780" cy="110953"/>
            </a:xfrm>
            <a:custGeom>
              <a:avLst/>
              <a:gdLst>
                <a:gd name="T0" fmla="*/ 30 w 54"/>
                <a:gd name="T1" fmla="*/ 66 h 66"/>
                <a:gd name="T2" fmla="*/ 30 w 54"/>
                <a:gd name="T3" fmla="*/ 66 h 66"/>
                <a:gd name="T4" fmla="*/ 35 w 54"/>
                <a:gd name="T5" fmla="*/ 65 h 66"/>
                <a:gd name="T6" fmla="*/ 40 w 54"/>
                <a:gd name="T7" fmla="*/ 61 h 66"/>
                <a:gd name="T8" fmla="*/ 44 w 54"/>
                <a:gd name="T9" fmla="*/ 58 h 66"/>
                <a:gd name="T10" fmla="*/ 48 w 54"/>
                <a:gd name="T11" fmla="*/ 53 h 66"/>
                <a:gd name="T12" fmla="*/ 51 w 54"/>
                <a:gd name="T13" fmla="*/ 49 h 66"/>
                <a:gd name="T14" fmla="*/ 52 w 54"/>
                <a:gd name="T15" fmla="*/ 44 h 66"/>
                <a:gd name="T16" fmla="*/ 54 w 54"/>
                <a:gd name="T17" fmla="*/ 38 h 66"/>
                <a:gd name="T18" fmla="*/ 54 w 54"/>
                <a:gd name="T19" fmla="*/ 30 h 66"/>
                <a:gd name="T20" fmla="*/ 54 w 54"/>
                <a:gd name="T21" fmla="*/ 30 h 66"/>
                <a:gd name="T22" fmla="*/ 52 w 54"/>
                <a:gd name="T23" fmla="*/ 24 h 66"/>
                <a:gd name="T24" fmla="*/ 51 w 54"/>
                <a:gd name="T25" fmla="*/ 17 h 66"/>
                <a:gd name="T26" fmla="*/ 48 w 54"/>
                <a:gd name="T27" fmla="*/ 12 h 66"/>
                <a:gd name="T28" fmla="*/ 43 w 54"/>
                <a:gd name="T29" fmla="*/ 8 h 66"/>
                <a:gd name="T30" fmla="*/ 40 w 54"/>
                <a:gd name="T31" fmla="*/ 5 h 66"/>
                <a:gd name="T32" fmla="*/ 35 w 54"/>
                <a:gd name="T33" fmla="*/ 1 h 66"/>
                <a:gd name="T34" fmla="*/ 29 w 54"/>
                <a:gd name="T35" fmla="*/ 0 h 66"/>
                <a:gd name="T36" fmla="*/ 24 w 54"/>
                <a:gd name="T37" fmla="*/ 0 h 66"/>
                <a:gd name="T38" fmla="*/ 24 w 54"/>
                <a:gd name="T39" fmla="*/ 0 h 66"/>
                <a:gd name="T40" fmla="*/ 19 w 54"/>
                <a:gd name="T41" fmla="*/ 1 h 66"/>
                <a:gd name="T42" fmla="*/ 14 w 54"/>
                <a:gd name="T43" fmla="*/ 5 h 66"/>
                <a:gd name="T44" fmla="*/ 10 w 54"/>
                <a:gd name="T45" fmla="*/ 8 h 66"/>
                <a:gd name="T46" fmla="*/ 7 w 54"/>
                <a:gd name="T47" fmla="*/ 12 h 66"/>
                <a:gd name="T48" fmla="*/ 3 w 54"/>
                <a:gd name="T49" fmla="*/ 17 h 66"/>
                <a:gd name="T50" fmla="*/ 2 w 54"/>
                <a:gd name="T51" fmla="*/ 24 h 66"/>
                <a:gd name="T52" fmla="*/ 0 w 54"/>
                <a:gd name="T53" fmla="*/ 30 h 66"/>
                <a:gd name="T54" fmla="*/ 0 w 54"/>
                <a:gd name="T55" fmla="*/ 36 h 66"/>
                <a:gd name="T56" fmla="*/ 0 w 54"/>
                <a:gd name="T57" fmla="*/ 36 h 66"/>
                <a:gd name="T58" fmla="*/ 2 w 54"/>
                <a:gd name="T59" fmla="*/ 42 h 66"/>
                <a:gd name="T60" fmla="*/ 3 w 54"/>
                <a:gd name="T61" fmla="*/ 49 h 66"/>
                <a:gd name="T62" fmla="*/ 7 w 54"/>
                <a:gd name="T63" fmla="*/ 53 h 66"/>
                <a:gd name="T64" fmla="*/ 11 w 54"/>
                <a:gd name="T65" fmla="*/ 58 h 66"/>
                <a:gd name="T66" fmla="*/ 14 w 54"/>
                <a:gd name="T67" fmla="*/ 61 h 66"/>
                <a:gd name="T68" fmla="*/ 19 w 54"/>
                <a:gd name="T69" fmla="*/ 65 h 66"/>
                <a:gd name="T70" fmla="*/ 26 w 54"/>
                <a:gd name="T71" fmla="*/ 66 h 66"/>
                <a:gd name="T72" fmla="*/ 30 w 54"/>
                <a:gd name="T73" fmla="*/ 66 h 66"/>
                <a:gd name="T74" fmla="*/ 30 w 54"/>
                <a:gd name="T7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4" h="66">
                  <a:moveTo>
                    <a:pt x="30" y="66"/>
                  </a:moveTo>
                  <a:lnTo>
                    <a:pt x="30" y="66"/>
                  </a:lnTo>
                  <a:lnTo>
                    <a:pt x="35" y="65"/>
                  </a:lnTo>
                  <a:lnTo>
                    <a:pt x="40" y="61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1" y="49"/>
                  </a:lnTo>
                  <a:lnTo>
                    <a:pt x="52" y="44"/>
                  </a:lnTo>
                  <a:lnTo>
                    <a:pt x="54" y="38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2" y="24"/>
                  </a:lnTo>
                  <a:lnTo>
                    <a:pt x="51" y="17"/>
                  </a:lnTo>
                  <a:lnTo>
                    <a:pt x="48" y="12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3" y="49"/>
                  </a:lnTo>
                  <a:lnTo>
                    <a:pt x="7" y="53"/>
                  </a:lnTo>
                  <a:lnTo>
                    <a:pt x="11" y="58"/>
                  </a:lnTo>
                  <a:lnTo>
                    <a:pt x="14" y="61"/>
                  </a:lnTo>
                  <a:lnTo>
                    <a:pt x="19" y="65"/>
                  </a:lnTo>
                  <a:lnTo>
                    <a:pt x="26" y="66"/>
                  </a:lnTo>
                  <a:lnTo>
                    <a:pt x="30" y="66"/>
                  </a:lnTo>
                  <a:lnTo>
                    <a:pt x="3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71">
              <a:extLst>
                <a:ext uri="{FF2B5EF4-FFF2-40B4-BE49-F238E27FC236}">
                  <a16:creationId xmlns:a16="http://schemas.microsoft.com/office/drawing/2014/main" id="{3F584C03-B25A-DDC1-6419-3CE449ED40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4530" y="6917049"/>
              <a:ext cx="319410" cy="472390"/>
            </a:xfrm>
            <a:custGeom>
              <a:avLst/>
              <a:gdLst>
                <a:gd name="T0" fmla="*/ 138 w 190"/>
                <a:gd name="T1" fmla="*/ 84 h 281"/>
                <a:gd name="T2" fmla="*/ 138 w 190"/>
                <a:gd name="T3" fmla="*/ 84 h 281"/>
                <a:gd name="T4" fmla="*/ 146 w 190"/>
                <a:gd name="T5" fmla="*/ 85 h 281"/>
                <a:gd name="T6" fmla="*/ 190 w 190"/>
                <a:gd name="T7" fmla="*/ 87 h 281"/>
                <a:gd name="T8" fmla="*/ 190 w 190"/>
                <a:gd name="T9" fmla="*/ 49 h 281"/>
                <a:gd name="T10" fmla="*/ 146 w 190"/>
                <a:gd name="T11" fmla="*/ 51 h 281"/>
                <a:gd name="T12" fmla="*/ 105 w 190"/>
                <a:gd name="T13" fmla="*/ 10 h 281"/>
                <a:gd name="T14" fmla="*/ 104 w 190"/>
                <a:gd name="T15" fmla="*/ 8 h 281"/>
                <a:gd name="T16" fmla="*/ 100 w 190"/>
                <a:gd name="T17" fmla="*/ 3 h 281"/>
                <a:gd name="T18" fmla="*/ 97 w 190"/>
                <a:gd name="T19" fmla="*/ 2 h 281"/>
                <a:gd name="T20" fmla="*/ 91 w 190"/>
                <a:gd name="T21" fmla="*/ 2 h 281"/>
                <a:gd name="T22" fmla="*/ 93 w 190"/>
                <a:gd name="T23" fmla="*/ 19 h 281"/>
                <a:gd name="T24" fmla="*/ 93 w 190"/>
                <a:gd name="T25" fmla="*/ 74 h 281"/>
                <a:gd name="T26" fmla="*/ 83 w 190"/>
                <a:gd name="T27" fmla="*/ 13 h 281"/>
                <a:gd name="T28" fmla="*/ 74 w 190"/>
                <a:gd name="T29" fmla="*/ 2 h 281"/>
                <a:gd name="T30" fmla="*/ 75 w 190"/>
                <a:gd name="T31" fmla="*/ 16 h 281"/>
                <a:gd name="T32" fmla="*/ 64 w 190"/>
                <a:gd name="T33" fmla="*/ 33 h 281"/>
                <a:gd name="T34" fmla="*/ 56 w 190"/>
                <a:gd name="T35" fmla="*/ 16 h 281"/>
                <a:gd name="T36" fmla="*/ 61 w 190"/>
                <a:gd name="T37" fmla="*/ 5 h 281"/>
                <a:gd name="T38" fmla="*/ 50 w 190"/>
                <a:gd name="T39" fmla="*/ 7 h 281"/>
                <a:gd name="T40" fmla="*/ 47 w 190"/>
                <a:gd name="T41" fmla="*/ 10 h 281"/>
                <a:gd name="T42" fmla="*/ 42 w 190"/>
                <a:gd name="T43" fmla="*/ 11 h 281"/>
                <a:gd name="T44" fmla="*/ 39 w 190"/>
                <a:gd name="T45" fmla="*/ 16 h 281"/>
                <a:gd name="T46" fmla="*/ 18 w 190"/>
                <a:gd name="T47" fmla="*/ 43 h 281"/>
                <a:gd name="T48" fmla="*/ 3 w 190"/>
                <a:gd name="T49" fmla="*/ 62 h 281"/>
                <a:gd name="T50" fmla="*/ 0 w 190"/>
                <a:gd name="T51" fmla="*/ 67 h 281"/>
                <a:gd name="T52" fmla="*/ 0 w 190"/>
                <a:gd name="T53" fmla="*/ 67 h 281"/>
                <a:gd name="T54" fmla="*/ 1 w 190"/>
                <a:gd name="T55" fmla="*/ 89 h 281"/>
                <a:gd name="T56" fmla="*/ 1 w 190"/>
                <a:gd name="T57" fmla="*/ 89 h 281"/>
                <a:gd name="T58" fmla="*/ 3 w 190"/>
                <a:gd name="T59" fmla="*/ 90 h 281"/>
                <a:gd name="T60" fmla="*/ 47 w 190"/>
                <a:gd name="T61" fmla="*/ 141 h 281"/>
                <a:gd name="T62" fmla="*/ 50 w 190"/>
                <a:gd name="T63" fmla="*/ 137 h 281"/>
                <a:gd name="T64" fmla="*/ 52 w 190"/>
                <a:gd name="T65" fmla="*/ 149 h 281"/>
                <a:gd name="T66" fmla="*/ 52 w 190"/>
                <a:gd name="T67" fmla="*/ 150 h 281"/>
                <a:gd name="T68" fmla="*/ 56 w 190"/>
                <a:gd name="T69" fmla="*/ 150 h 281"/>
                <a:gd name="T70" fmla="*/ 47 w 190"/>
                <a:gd name="T71" fmla="*/ 276 h 281"/>
                <a:gd name="T72" fmla="*/ 82 w 190"/>
                <a:gd name="T73" fmla="*/ 281 h 281"/>
                <a:gd name="T74" fmla="*/ 89 w 190"/>
                <a:gd name="T75" fmla="*/ 219 h 281"/>
                <a:gd name="T76" fmla="*/ 102 w 190"/>
                <a:gd name="T77" fmla="*/ 171 h 281"/>
                <a:gd name="T78" fmla="*/ 112 w 190"/>
                <a:gd name="T79" fmla="*/ 191 h 281"/>
                <a:gd name="T80" fmla="*/ 112 w 190"/>
                <a:gd name="T81" fmla="*/ 191 h 281"/>
                <a:gd name="T82" fmla="*/ 121 w 190"/>
                <a:gd name="T83" fmla="*/ 281 h 281"/>
                <a:gd name="T84" fmla="*/ 156 w 190"/>
                <a:gd name="T85" fmla="*/ 279 h 281"/>
                <a:gd name="T86" fmla="*/ 154 w 190"/>
                <a:gd name="T87" fmla="*/ 231 h 281"/>
                <a:gd name="T88" fmla="*/ 146 w 190"/>
                <a:gd name="T89" fmla="*/ 172 h 281"/>
                <a:gd name="T90" fmla="*/ 130 w 190"/>
                <a:gd name="T91" fmla="*/ 137 h 281"/>
                <a:gd name="T92" fmla="*/ 135 w 190"/>
                <a:gd name="T93" fmla="*/ 134 h 281"/>
                <a:gd name="T94" fmla="*/ 126 w 190"/>
                <a:gd name="T95" fmla="*/ 101 h 281"/>
                <a:gd name="T96" fmla="*/ 121 w 190"/>
                <a:gd name="T97" fmla="*/ 74 h 281"/>
                <a:gd name="T98" fmla="*/ 126 w 190"/>
                <a:gd name="T99" fmla="*/ 79 h 281"/>
                <a:gd name="T100" fmla="*/ 126 w 190"/>
                <a:gd name="T101" fmla="*/ 79 h 281"/>
                <a:gd name="T102" fmla="*/ 138 w 190"/>
                <a:gd name="T103" fmla="*/ 84 h 281"/>
                <a:gd name="T104" fmla="*/ 34 w 190"/>
                <a:gd name="T105" fmla="*/ 74 h 281"/>
                <a:gd name="T106" fmla="*/ 41 w 190"/>
                <a:gd name="T107" fmla="*/ 67 h 281"/>
                <a:gd name="T108" fmla="*/ 34 w 190"/>
                <a:gd name="T109" fmla="*/ 7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0" h="281">
                  <a:moveTo>
                    <a:pt x="138" y="84"/>
                  </a:moveTo>
                  <a:lnTo>
                    <a:pt x="138" y="84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40" y="84"/>
                  </a:lnTo>
                  <a:lnTo>
                    <a:pt x="146" y="85"/>
                  </a:lnTo>
                  <a:lnTo>
                    <a:pt x="162" y="85"/>
                  </a:lnTo>
                  <a:lnTo>
                    <a:pt x="190" y="87"/>
                  </a:lnTo>
                  <a:lnTo>
                    <a:pt x="190" y="87"/>
                  </a:lnTo>
                  <a:lnTo>
                    <a:pt x="190" y="49"/>
                  </a:lnTo>
                  <a:lnTo>
                    <a:pt x="162" y="49"/>
                  </a:lnTo>
                  <a:lnTo>
                    <a:pt x="146" y="51"/>
                  </a:lnTo>
                  <a:lnTo>
                    <a:pt x="145" y="51"/>
                  </a:lnTo>
                  <a:lnTo>
                    <a:pt x="105" y="10"/>
                  </a:lnTo>
                  <a:lnTo>
                    <a:pt x="105" y="10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0" y="3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1" y="2"/>
                  </a:lnTo>
                  <a:lnTo>
                    <a:pt x="91" y="2"/>
                  </a:lnTo>
                  <a:lnTo>
                    <a:pt x="99" y="11"/>
                  </a:lnTo>
                  <a:lnTo>
                    <a:pt x="93" y="19"/>
                  </a:lnTo>
                  <a:lnTo>
                    <a:pt x="97" y="29"/>
                  </a:lnTo>
                  <a:lnTo>
                    <a:pt x="93" y="74"/>
                  </a:lnTo>
                  <a:lnTo>
                    <a:pt x="82" y="14"/>
                  </a:lnTo>
                  <a:lnTo>
                    <a:pt x="83" y="13"/>
                  </a:lnTo>
                  <a:lnTo>
                    <a:pt x="78" y="0"/>
                  </a:lnTo>
                  <a:lnTo>
                    <a:pt x="74" y="2"/>
                  </a:lnTo>
                  <a:lnTo>
                    <a:pt x="74" y="14"/>
                  </a:lnTo>
                  <a:lnTo>
                    <a:pt x="75" y="16"/>
                  </a:lnTo>
                  <a:lnTo>
                    <a:pt x="82" y="68"/>
                  </a:lnTo>
                  <a:lnTo>
                    <a:pt x="64" y="33"/>
                  </a:lnTo>
                  <a:lnTo>
                    <a:pt x="66" y="22"/>
                  </a:lnTo>
                  <a:lnTo>
                    <a:pt x="56" y="16"/>
                  </a:lnTo>
                  <a:lnTo>
                    <a:pt x="61" y="7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2" y="11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6" y="19"/>
                  </a:lnTo>
                  <a:lnTo>
                    <a:pt x="18" y="43"/>
                  </a:lnTo>
                  <a:lnTo>
                    <a:pt x="7" y="55"/>
                  </a:lnTo>
                  <a:lnTo>
                    <a:pt x="3" y="62"/>
                  </a:lnTo>
                  <a:lnTo>
                    <a:pt x="1" y="6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7" y="141"/>
                  </a:lnTo>
                  <a:lnTo>
                    <a:pt x="47" y="141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2" y="149"/>
                  </a:lnTo>
                  <a:lnTo>
                    <a:pt x="52" y="149"/>
                  </a:lnTo>
                  <a:lnTo>
                    <a:pt x="52" y="150"/>
                  </a:lnTo>
                  <a:lnTo>
                    <a:pt x="52" y="150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2" y="212"/>
                  </a:lnTo>
                  <a:lnTo>
                    <a:pt x="47" y="276"/>
                  </a:lnTo>
                  <a:lnTo>
                    <a:pt x="82" y="281"/>
                  </a:lnTo>
                  <a:lnTo>
                    <a:pt x="82" y="281"/>
                  </a:lnTo>
                  <a:lnTo>
                    <a:pt x="86" y="253"/>
                  </a:lnTo>
                  <a:lnTo>
                    <a:pt x="89" y="219"/>
                  </a:lnTo>
                  <a:lnTo>
                    <a:pt x="96" y="158"/>
                  </a:lnTo>
                  <a:lnTo>
                    <a:pt x="102" y="171"/>
                  </a:lnTo>
                  <a:lnTo>
                    <a:pt x="110" y="188"/>
                  </a:lnTo>
                  <a:lnTo>
                    <a:pt x="112" y="191"/>
                  </a:lnTo>
                  <a:lnTo>
                    <a:pt x="112" y="191"/>
                  </a:lnTo>
                  <a:lnTo>
                    <a:pt x="112" y="191"/>
                  </a:lnTo>
                  <a:lnTo>
                    <a:pt x="113" y="201"/>
                  </a:lnTo>
                  <a:lnTo>
                    <a:pt x="121" y="281"/>
                  </a:lnTo>
                  <a:lnTo>
                    <a:pt x="156" y="279"/>
                  </a:lnTo>
                  <a:lnTo>
                    <a:pt x="156" y="279"/>
                  </a:lnTo>
                  <a:lnTo>
                    <a:pt x="154" y="256"/>
                  </a:lnTo>
                  <a:lnTo>
                    <a:pt x="154" y="231"/>
                  </a:lnTo>
                  <a:lnTo>
                    <a:pt x="151" y="204"/>
                  </a:lnTo>
                  <a:lnTo>
                    <a:pt x="146" y="172"/>
                  </a:lnTo>
                  <a:lnTo>
                    <a:pt x="146" y="172"/>
                  </a:lnTo>
                  <a:lnTo>
                    <a:pt x="130" y="137"/>
                  </a:lnTo>
                  <a:lnTo>
                    <a:pt x="130" y="137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26" y="101"/>
                  </a:lnTo>
                  <a:lnTo>
                    <a:pt x="118" y="70"/>
                  </a:lnTo>
                  <a:lnTo>
                    <a:pt x="121" y="74"/>
                  </a:lnTo>
                  <a:lnTo>
                    <a:pt x="124" y="78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38" y="84"/>
                  </a:lnTo>
                  <a:lnTo>
                    <a:pt x="138" y="84"/>
                  </a:lnTo>
                  <a:close/>
                  <a:moveTo>
                    <a:pt x="34" y="74"/>
                  </a:moveTo>
                  <a:lnTo>
                    <a:pt x="41" y="67"/>
                  </a:lnTo>
                  <a:lnTo>
                    <a:pt x="41" y="67"/>
                  </a:lnTo>
                  <a:lnTo>
                    <a:pt x="42" y="82"/>
                  </a:lnTo>
                  <a:lnTo>
                    <a:pt x="34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72">
              <a:extLst>
                <a:ext uri="{FF2B5EF4-FFF2-40B4-BE49-F238E27FC236}">
                  <a16:creationId xmlns:a16="http://schemas.microsoft.com/office/drawing/2014/main" id="{EC1C8EA9-AAC5-DF35-F237-8A7DAEB37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270" y="6742214"/>
              <a:ext cx="201732" cy="169791"/>
            </a:xfrm>
            <a:custGeom>
              <a:avLst/>
              <a:gdLst>
                <a:gd name="T0" fmla="*/ 120 w 120"/>
                <a:gd name="T1" fmla="*/ 16 h 101"/>
                <a:gd name="T2" fmla="*/ 120 w 120"/>
                <a:gd name="T3" fmla="*/ 16 h 101"/>
                <a:gd name="T4" fmla="*/ 114 w 120"/>
                <a:gd name="T5" fmla="*/ 8 h 101"/>
                <a:gd name="T6" fmla="*/ 106 w 120"/>
                <a:gd name="T7" fmla="*/ 3 h 101"/>
                <a:gd name="T8" fmla="*/ 99 w 120"/>
                <a:gd name="T9" fmla="*/ 2 h 101"/>
                <a:gd name="T10" fmla="*/ 92 w 120"/>
                <a:gd name="T11" fmla="*/ 0 h 101"/>
                <a:gd name="T12" fmla="*/ 85 w 120"/>
                <a:gd name="T13" fmla="*/ 2 h 101"/>
                <a:gd name="T14" fmla="*/ 77 w 120"/>
                <a:gd name="T15" fmla="*/ 3 h 101"/>
                <a:gd name="T16" fmla="*/ 63 w 120"/>
                <a:gd name="T17" fmla="*/ 10 h 101"/>
                <a:gd name="T18" fmla="*/ 49 w 120"/>
                <a:gd name="T19" fmla="*/ 18 h 101"/>
                <a:gd name="T20" fmla="*/ 41 w 120"/>
                <a:gd name="T21" fmla="*/ 21 h 101"/>
                <a:gd name="T22" fmla="*/ 35 w 120"/>
                <a:gd name="T23" fmla="*/ 22 h 101"/>
                <a:gd name="T24" fmla="*/ 27 w 120"/>
                <a:gd name="T25" fmla="*/ 22 h 101"/>
                <a:gd name="T26" fmla="*/ 21 w 120"/>
                <a:gd name="T27" fmla="*/ 22 h 101"/>
                <a:gd name="T28" fmla="*/ 13 w 120"/>
                <a:gd name="T29" fmla="*/ 19 h 101"/>
                <a:gd name="T30" fmla="*/ 6 w 120"/>
                <a:gd name="T31" fmla="*/ 14 h 101"/>
                <a:gd name="T32" fmla="*/ 6 w 120"/>
                <a:gd name="T33" fmla="*/ 14 h 101"/>
                <a:gd name="T34" fmla="*/ 0 w 120"/>
                <a:gd name="T35" fmla="*/ 85 h 101"/>
                <a:gd name="T36" fmla="*/ 0 w 120"/>
                <a:gd name="T37" fmla="*/ 85 h 101"/>
                <a:gd name="T38" fmla="*/ 6 w 120"/>
                <a:gd name="T39" fmla="*/ 92 h 101"/>
                <a:gd name="T40" fmla="*/ 14 w 120"/>
                <a:gd name="T41" fmla="*/ 98 h 101"/>
                <a:gd name="T42" fmla="*/ 21 w 120"/>
                <a:gd name="T43" fmla="*/ 100 h 101"/>
                <a:gd name="T44" fmla="*/ 29 w 120"/>
                <a:gd name="T45" fmla="*/ 101 h 101"/>
                <a:gd name="T46" fmla="*/ 35 w 120"/>
                <a:gd name="T47" fmla="*/ 100 h 101"/>
                <a:gd name="T48" fmla="*/ 43 w 120"/>
                <a:gd name="T49" fmla="*/ 98 h 101"/>
                <a:gd name="T50" fmla="*/ 57 w 120"/>
                <a:gd name="T51" fmla="*/ 92 h 101"/>
                <a:gd name="T52" fmla="*/ 71 w 120"/>
                <a:gd name="T53" fmla="*/ 84 h 101"/>
                <a:gd name="T54" fmla="*/ 79 w 120"/>
                <a:gd name="T55" fmla="*/ 81 h 101"/>
                <a:gd name="T56" fmla="*/ 85 w 120"/>
                <a:gd name="T57" fmla="*/ 79 h 101"/>
                <a:gd name="T58" fmla="*/ 93 w 120"/>
                <a:gd name="T59" fmla="*/ 77 h 101"/>
                <a:gd name="T60" fmla="*/ 99 w 120"/>
                <a:gd name="T61" fmla="*/ 79 h 101"/>
                <a:gd name="T62" fmla="*/ 107 w 120"/>
                <a:gd name="T63" fmla="*/ 82 h 101"/>
                <a:gd name="T64" fmla="*/ 114 w 120"/>
                <a:gd name="T65" fmla="*/ 87 h 101"/>
                <a:gd name="T66" fmla="*/ 114 w 120"/>
                <a:gd name="T67" fmla="*/ 87 h 101"/>
                <a:gd name="T68" fmla="*/ 101 w 120"/>
                <a:gd name="T69" fmla="*/ 57 h 101"/>
                <a:gd name="T70" fmla="*/ 90 w 120"/>
                <a:gd name="T71" fmla="*/ 33 h 101"/>
                <a:gd name="T72" fmla="*/ 90 w 120"/>
                <a:gd name="T73" fmla="*/ 33 h 101"/>
                <a:gd name="T74" fmla="*/ 98 w 120"/>
                <a:gd name="T75" fmla="*/ 25 h 101"/>
                <a:gd name="T76" fmla="*/ 104 w 120"/>
                <a:gd name="T77" fmla="*/ 19 h 101"/>
                <a:gd name="T78" fmla="*/ 112 w 120"/>
                <a:gd name="T79" fmla="*/ 16 h 101"/>
                <a:gd name="T80" fmla="*/ 120 w 120"/>
                <a:gd name="T81" fmla="*/ 16 h 101"/>
                <a:gd name="T82" fmla="*/ 120 w 120"/>
                <a:gd name="T83" fmla="*/ 1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01">
                  <a:moveTo>
                    <a:pt x="120" y="16"/>
                  </a:moveTo>
                  <a:lnTo>
                    <a:pt x="120" y="16"/>
                  </a:lnTo>
                  <a:lnTo>
                    <a:pt x="114" y="8"/>
                  </a:lnTo>
                  <a:lnTo>
                    <a:pt x="106" y="3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5" y="2"/>
                  </a:lnTo>
                  <a:lnTo>
                    <a:pt x="77" y="3"/>
                  </a:lnTo>
                  <a:lnTo>
                    <a:pt x="63" y="10"/>
                  </a:lnTo>
                  <a:lnTo>
                    <a:pt x="49" y="18"/>
                  </a:lnTo>
                  <a:lnTo>
                    <a:pt x="41" y="21"/>
                  </a:lnTo>
                  <a:lnTo>
                    <a:pt x="35" y="22"/>
                  </a:lnTo>
                  <a:lnTo>
                    <a:pt x="27" y="22"/>
                  </a:lnTo>
                  <a:lnTo>
                    <a:pt x="21" y="22"/>
                  </a:lnTo>
                  <a:lnTo>
                    <a:pt x="13" y="19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6" y="92"/>
                  </a:lnTo>
                  <a:lnTo>
                    <a:pt x="14" y="98"/>
                  </a:lnTo>
                  <a:lnTo>
                    <a:pt x="21" y="100"/>
                  </a:lnTo>
                  <a:lnTo>
                    <a:pt x="29" y="101"/>
                  </a:lnTo>
                  <a:lnTo>
                    <a:pt x="35" y="100"/>
                  </a:lnTo>
                  <a:lnTo>
                    <a:pt x="43" y="98"/>
                  </a:lnTo>
                  <a:lnTo>
                    <a:pt x="57" y="92"/>
                  </a:lnTo>
                  <a:lnTo>
                    <a:pt x="71" y="84"/>
                  </a:lnTo>
                  <a:lnTo>
                    <a:pt x="79" y="81"/>
                  </a:lnTo>
                  <a:lnTo>
                    <a:pt x="85" y="79"/>
                  </a:lnTo>
                  <a:lnTo>
                    <a:pt x="93" y="77"/>
                  </a:lnTo>
                  <a:lnTo>
                    <a:pt x="99" y="79"/>
                  </a:lnTo>
                  <a:lnTo>
                    <a:pt x="107" y="82"/>
                  </a:lnTo>
                  <a:lnTo>
                    <a:pt x="114" y="87"/>
                  </a:lnTo>
                  <a:lnTo>
                    <a:pt x="114" y="87"/>
                  </a:lnTo>
                  <a:lnTo>
                    <a:pt x="101" y="57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8" y="25"/>
                  </a:lnTo>
                  <a:lnTo>
                    <a:pt x="104" y="19"/>
                  </a:lnTo>
                  <a:lnTo>
                    <a:pt x="112" y="16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73">
              <a:extLst>
                <a:ext uri="{FF2B5EF4-FFF2-40B4-BE49-F238E27FC236}">
                  <a16:creationId xmlns:a16="http://schemas.microsoft.com/office/drawing/2014/main" id="{0859C731-F605-C81C-F9E5-4B9BEAC54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258" y="6723722"/>
              <a:ext cx="79012" cy="665717"/>
            </a:xfrm>
            <a:custGeom>
              <a:avLst/>
              <a:gdLst>
                <a:gd name="T0" fmla="*/ 39 w 47"/>
                <a:gd name="T1" fmla="*/ 0 h 396"/>
                <a:gd name="T2" fmla="*/ 39 w 47"/>
                <a:gd name="T3" fmla="*/ 0 h 396"/>
                <a:gd name="T4" fmla="*/ 36 w 47"/>
                <a:gd name="T5" fmla="*/ 2 h 396"/>
                <a:gd name="T6" fmla="*/ 33 w 47"/>
                <a:gd name="T7" fmla="*/ 3 h 396"/>
                <a:gd name="T8" fmla="*/ 31 w 47"/>
                <a:gd name="T9" fmla="*/ 5 h 396"/>
                <a:gd name="T10" fmla="*/ 30 w 47"/>
                <a:gd name="T11" fmla="*/ 8 h 396"/>
                <a:gd name="T12" fmla="*/ 0 w 47"/>
                <a:gd name="T13" fmla="*/ 387 h 396"/>
                <a:gd name="T14" fmla="*/ 0 w 47"/>
                <a:gd name="T15" fmla="*/ 387 h 396"/>
                <a:gd name="T16" fmla="*/ 0 w 47"/>
                <a:gd name="T17" fmla="*/ 390 h 396"/>
                <a:gd name="T18" fmla="*/ 1 w 47"/>
                <a:gd name="T19" fmla="*/ 393 h 396"/>
                <a:gd name="T20" fmla="*/ 5 w 47"/>
                <a:gd name="T21" fmla="*/ 394 h 396"/>
                <a:gd name="T22" fmla="*/ 8 w 47"/>
                <a:gd name="T23" fmla="*/ 396 h 396"/>
                <a:gd name="T24" fmla="*/ 8 w 47"/>
                <a:gd name="T25" fmla="*/ 396 h 396"/>
                <a:gd name="T26" fmla="*/ 8 w 47"/>
                <a:gd name="T27" fmla="*/ 396 h 396"/>
                <a:gd name="T28" fmla="*/ 8 w 47"/>
                <a:gd name="T29" fmla="*/ 396 h 396"/>
                <a:gd name="T30" fmla="*/ 11 w 47"/>
                <a:gd name="T31" fmla="*/ 396 h 396"/>
                <a:gd name="T32" fmla="*/ 14 w 47"/>
                <a:gd name="T33" fmla="*/ 393 h 396"/>
                <a:gd name="T34" fmla="*/ 16 w 47"/>
                <a:gd name="T35" fmla="*/ 391 h 396"/>
                <a:gd name="T36" fmla="*/ 17 w 47"/>
                <a:gd name="T37" fmla="*/ 388 h 396"/>
                <a:gd name="T38" fmla="*/ 47 w 47"/>
                <a:gd name="T39" fmla="*/ 10 h 396"/>
                <a:gd name="T40" fmla="*/ 47 w 47"/>
                <a:gd name="T41" fmla="*/ 10 h 396"/>
                <a:gd name="T42" fmla="*/ 47 w 47"/>
                <a:gd name="T43" fmla="*/ 6 h 396"/>
                <a:gd name="T44" fmla="*/ 44 w 47"/>
                <a:gd name="T45" fmla="*/ 3 h 396"/>
                <a:gd name="T46" fmla="*/ 42 w 47"/>
                <a:gd name="T47" fmla="*/ 2 h 396"/>
                <a:gd name="T48" fmla="*/ 39 w 47"/>
                <a:gd name="T49" fmla="*/ 0 h 396"/>
                <a:gd name="T50" fmla="*/ 39 w 47"/>
                <a:gd name="T51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396">
                  <a:moveTo>
                    <a:pt x="39" y="0"/>
                  </a:moveTo>
                  <a:lnTo>
                    <a:pt x="39" y="0"/>
                  </a:lnTo>
                  <a:lnTo>
                    <a:pt x="36" y="2"/>
                  </a:lnTo>
                  <a:lnTo>
                    <a:pt x="33" y="3"/>
                  </a:lnTo>
                  <a:lnTo>
                    <a:pt x="31" y="5"/>
                  </a:lnTo>
                  <a:lnTo>
                    <a:pt x="30" y="8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0"/>
                  </a:lnTo>
                  <a:lnTo>
                    <a:pt x="1" y="393"/>
                  </a:lnTo>
                  <a:lnTo>
                    <a:pt x="5" y="394"/>
                  </a:lnTo>
                  <a:lnTo>
                    <a:pt x="8" y="396"/>
                  </a:lnTo>
                  <a:lnTo>
                    <a:pt x="8" y="396"/>
                  </a:lnTo>
                  <a:lnTo>
                    <a:pt x="8" y="396"/>
                  </a:lnTo>
                  <a:lnTo>
                    <a:pt x="8" y="396"/>
                  </a:lnTo>
                  <a:lnTo>
                    <a:pt x="11" y="396"/>
                  </a:lnTo>
                  <a:lnTo>
                    <a:pt x="14" y="393"/>
                  </a:lnTo>
                  <a:lnTo>
                    <a:pt x="16" y="391"/>
                  </a:lnTo>
                  <a:lnTo>
                    <a:pt x="17" y="388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6"/>
                  </a:lnTo>
                  <a:lnTo>
                    <a:pt x="44" y="3"/>
                  </a:lnTo>
                  <a:lnTo>
                    <a:pt x="42" y="2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0" name="Group 1236">
            <a:extLst>
              <a:ext uri="{FF2B5EF4-FFF2-40B4-BE49-F238E27FC236}">
                <a16:creationId xmlns:a16="http://schemas.microsoft.com/office/drawing/2014/main" id="{0DD1B6C2-160D-1B4A-0FB9-82B8FBE318EC}"/>
              </a:ext>
            </a:extLst>
          </p:cNvPr>
          <p:cNvGrpSpPr/>
          <p:nvPr/>
        </p:nvGrpSpPr>
        <p:grpSpPr>
          <a:xfrm>
            <a:off x="570087" y="1807042"/>
            <a:ext cx="720000" cy="612000"/>
            <a:chOff x="4022628" y="5583934"/>
            <a:chExt cx="618646" cy="697658"/>
          </a:xfrm>
          <a:solidFill>
            <a:srgbClr val="00338D"/>
          </a:solidFill>
        </p:grpSpPr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3A79ACEC-A359-A5D0-F0EE-7C362A8E3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840" y="5583934"/>
              <a:ext cx="100866" cy="115996"/>
            </a:xfrm>
            <a:custGeom>
              <a:avLst/>
              <a:gdLst>
                <a:gd name="T0" fmla="*/ 19 w 60"/>
                <a:gd name="T1" fmla="*/ 69 h 69"/>
                <a:gd name="T2" fmla="*/ 19 w 60"/>
                <a:gd name="T3" fmla="*/ 69 h 69"/>
                <a:gd name="T4" fmla="*/ 25 w 60"/>
                <a:gd name="T5" fmla="*/ 69 h 69"/>
                <a:gd name="T6" fmla="*/ 30 w 60"/>
                <a:gd name="T7" fmla="*/ 69 h 69"/>
                <a:gd name="T8" fmla="*/ 36 w 60"/>
                <a:gd name="T9" fmla="*/ 68 h 69"/>
                <a:gd name="T10" fmla="*/ 41 w 60"/>
                <a:gd name="T11" fmla="*/ 65 h 69"/>
                <a:gd name="T12" fmla="*/ 47 w 60"/>
                <a:gd name="T13" fmla="*/ 61 h 69"/>
                <a:gd name="T14" fmla="*/ 50 w 60"/>
                <a:gd name="T15" fmla="*/ 57 h 69"/>
                <a:gd name="T16" fmla="*/ 55 w 60"/>
                <a:gd name="T17" fmla="*/ 50 h 69"/>
                <a:gd name="T18" fmla="*/ 57 w 60"/>
                <a:gd name="T19" fmla="*/ 44 h 69"/>
                <a:gd name="T20" fmla="*/ 57 w 60"/>
                <a:gd name="T21" fmla="*/ 44 h 69"/>
                <a:gd name="T22" fmla="*/ 58 w 60"/>
                <a:gd name="T23" fmla="*/ 36 h 69"/>
                <a:gd name="T24" fmla="*/ 60 w 60"/>
                <a:gd name="T25" fmla="*/ 30 h 69"/>
                <a:gd name="T26" fmla="*/ 58 w 60"/>
                <a:gd name="T27" fmla="*/ 24 h 69"/>
                <a:gd name="T28" fmla="*/ 57 w 60"/>
                <a:gd name="T29" fmla="*/ 17 h 69"/>
                <a:gd name="T30" fmla="*/ 54 w 60"/>
                <a:gd name="T31" fmla="*/ 13 h 69"/>
                <a:gd name="T32" fmla="*/ 50 w 60"/>
                <a:gd name="T33" fmla="*/ 8 h 69"/>
                <a:gd name="T34" fmla="*/ 46 w 60"/>
                <a:gd name="T35" fmla="*/ 3 h 69"/>
                <a:gd name="T36" fmla="*/ 41 w 60"/>
                <a:gd name="T37" fmla="*/ 2 h 69"/>
                <a:gd name="T38" fmla="*/ 41 w 60"/>
                <a:gd name="T39" fmla="*/ 2 h 69"/>
                <a:gd name="T40" fmla="*/ 35 w 60"/>
                <a:gd name="T41" fmla="*/ 0 h 69"/>
                <a:gd name="T42" fmla="*/ 30 w 60"/>
                <a:gd name="T43" fmla="*/ 0 h 69"/>
                <a:gd name="T44" fmla="*/ 24 w 60"/>
                <a:gd name="T45" fmla="*/ 2 h 69"/>
                <a:gd name="T46" fmla="*/ 19 w 60"/>
                <a:gd name="T47" fmla="*/ 5 h 69"/>
                <a:gd name="T48" fmla="*/ 14 w 60"/>
                <a:gd name="T49" fmla="*/ 9 h 69"/>
                <a:gd name="T50" fmla="*/ 9 w 60"/>
                <a:gd name="T51" fmla="*/ 14 h 69"/>
                <a:gd name="T52" fmla="*/ 6 w 60"/>
                <a:gd name="T53" fmla="*/ 20 h 69"/>
                <a:gd name="T54" fmla="*/ 3 w 60"/>
                <a:gd name="T55" fmla="*/ 27 h 69"/>
                <a:gd name="T56" fmla="*/ 3 w 60"/>
                <a:gd name="T57" fmla="*/ 27 h 69"/>
                <a:gd name="T58" fmla="*/ 2 w 60"/>
                <a:gd name="T59" fmla="*/ 33 h 69"/>
                <a:gd name="T60" fmla="*/ 0 w 60"/>
                <a:gd name="T61" fmla="*/ 39 h 69"/>
                <a:gd name="T62" fmla="*/ 2 w 60"/>
                <a:gd name="T63" fmla="*/ 47 h 69"/>
                <a:gd name="T64" fmla="*/ 3 w 60"/>
                <a:gd name="T65" fmla="*/ 52 h 69"/>
                <a:gd name="T66" fmla="*/ 6 w 60"/>
                <a:gd name="T67" fmla="*/ 58 h 69"/>
                <a:gd name="T68" fmla="*/ 9 w 60"/>
                <a:gd name="T69" fmla="*/ 63 h 69"/>
                <a:gd name="T70" fmla="*/ 14 w 60"/>
                <a:gd name="T71" fmla="*/ 66 h 69"/>
                <a:gd name="T72" fmla="*/ 19 w 60"/>
                <a:gd name="T73" fmla="*/ 69 h 69"/>
                <a:gd name="T74" fmla="*/ 19 w 60"/>
                <a:gd name="T7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9">
                  <a:moveTo>
                    <a:pt x="19" y="69"/>
                  </a:moveTo>
                  <a:lnTo>
                    <a:pt x="19" y="69"/>
                  </a:lnTo>
                  <a:lnTo>
                    <a:pt x="25" y="69"/>
                  </a:lnTo>
                  <a:lnTo>
                    <a:pt x="30" y="69"/>
                  </a:lnTo>
                  <a:lnTo>
                    <a:pt x="36" y="68"/>
                  </a:lnTo>
                  <a:lnTo>
                    <a:pt x="41" y="65"/>
                  </a:lnTo>
                  <a:lnTo>
                    <a:pt x="47" y="61"/>
                  </a:lnTo>
                  <a:lnTo>
                    <a:pt x="50" y="57"/>
                  </a:lnTo>
                  <a:lnTo>
                    <a:pt x="55" y="50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7" y="17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5"/>
                  </a:lnTo>
                  <a:lnTo>
                    <a:pt x="14" y="9"/>
                  </a:lnTo>
                  <a:lnTo>
                    <a:pt x="9" y="14"/>
                  </a:lnTo>
                  <a:lnTo>
                    <a:pt x="6" y="2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33"/>
                  </a:lnTo>
                  <a:lnTo>
                    <a:pt x="0" y="39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6" y="58"/>
                  </a:lnTo>
                  <a:lnTo>
                    <a:pt x="9" y="63"/>
                  </a:lnTo>
                  <a:lnTo>
                    <a:pt x="14" y="66"/>
                  </a:lnTo>
                  <a:lnTo>
                    <a:pt x="19" y="69"/>
                  </a:lnTo>
                  <a:lnTo>
                    <a:pt x="1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54ADD82D-AFC3-9C74-D741-699BE92B8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628" y="5708336"/>
              <a:ext cx="339583" cy="500969"/>
            </a:xfrm>
            <a:custGeom>
              <a:avLst/>
              <a:gdLst>
                <a:gd name="T0" fmla="*/ 41 w 202"/>
                <a:gd name="T1" fmla="*/ 74 h 298"/>
                <a:gd name="T2" fmla="*/ 52 w 202"/>
                <a:gd name="T3" fmla="*/ 58 h 298"/>
                <a:gd name="T4" fmla="*/ 51 w 202"/>
                <a:gd name="T5" fmla="*/ 153 h 298"/>
                <a:gd name="T6" fmla="*/ 51 w 202"/>
                <a:gd name="T7" fmla="*/ 153 h 298"/>
                <a:gd name="T8" fmla="*/ 59 w 202"/>
                <a:gd name="T9" fmla="*/ 153 h 298"/>
                <a:gd name="T10" fmla="*/ 63 w 202"/>
                <a:gd name="T11" fmla="*/ 202 h 298"/>
                <a:gd name="T12" fmla="*/ 65 w 202"/>
                <a:gd name="T13" fmla="*/ 211 h 298"/>
                <a:gd name="T14" fmla="*/ 43 w 202"/>
                <a:gd name="T15" fmla="*/ 286 h 298"/>
                <a:gd name="T16" fmla="*/ 81 w 202"/>
                <a:gd name="T17" fmla="*/ 298 h 298"/>
                <a:gd name="T18" fmla="*/ 103 w 202"/>
                <a:gd name="T19" fmla="*/ 230 h 298"/>
                <a:gd name="T20" fmla="*/ 106 w 202"/>
                <a:gd name="T21" fmla="*/ 221 h 298"/>
                <a:gd name="T22" fmla="*/ 106 w 202"/>
                <a:gd name="T23" fmla="*/ 221 h 298"/>
                <a:gd name="T24" fmla="*/ 106 w 202"/>
                <a:gd name="T25" fmla="*/ 221 h 298"/>
                <a:gd name="T26" fmla="*/ 108 w 202"/>
                <a:gd name="T27" fmla="*/ 211 h 298"/>
                <a:gd name="T28" fmla="*/ 108 w 202"/>
                <a:gd name="T29" fmla="*/ 210 h 298"/>
                <a:gd name="T30" fmla="*/ 106 w 202"/>
                <a:gd name="T31" fmla="*/ 197 h 298"/>
                <a:gd name="T32" fmla="*/ 123 w 202"/>
                <a:gd name="T33" fmla="*/ 178 h 298"/>
                <a:gd name="T34" fmla="*/ 139 w 202"/>
                <a:gd name="T35" fmla="*/ 186 h 298"/>
                <a:gd name="T36" fmla="*/ 172 w 202"/>
                <a:gd name="T37" fmla="*/ 248 h 298"/>
                <a:gd name="T38" fmla="*/ 177 w 202"/>
                <a:gd name="T39" fmla="*/ 208 h 298"/>
                <a:gd name="T40" fmla="*/ 182 w 202"/>
                <a:gd name="T41" fmla="*/ 181 h 298"/>
                <a:gd name="T42" fmla="*/ 182 w 202"/>
                <a:gd name="T43" fmla="*/ 180 h 298"/>
                <a:gd name="T44" fmla="*/ 182 w 202"/>
                <a:gd name="T45" fmla="*/ 180 h 298"/>
                <a:gd name="T46" fmla="*/ 172 w 202"/>
                <a:gd name="T47" fmla="*/ 158 h 298"/>
                <a:gd name="T48" fmla="*/ 171 w 202"/>
                <a:gd name="T49" fmla="*/ 158 h 298"/>
                <a:gd name="T50" fmla="*/ 161 w 202"/>
                <a:gd name="T51" fmla="*/ 151 h 298"/>
                <a:gd name="T52" fmla="*/ 134 w 202"/>
                <a:gd name="T53" fmla="*/ 133 h 298"/>
                <a:gd name="T54" fmla="*/ 133 w 202"/>
                <a:gd name="T55" fmla="*/ 109 h 298"/>
                <a:gd name="T56" fmla="*/ 177 w 202"/>
                <a:gd name="T57" fmla="*/ 145 h 298"/>
                <a:gd name="T58" fmla="*/ 147 w 202"/>
                <a:gd name="T59" fmla="*/ 74 h 298"/>
                <a:gd name="T60" fmla="*/ 145 w 202"/>
                <a:gd name="T61" fmla="*/ 54 h 298"/>
                <a:gd name="T62" fmla="*/ 142 w 202"/>
                <a:gd name="T63" fmla="*/ 19 h 298"/>
                <a:gd name="T64" fmla="*/ 138 w 202"/>
                <a:gd name="T65" fmla="*/ 6 h 298"/>
                <a:gd name="T66" fmla="*/ 127 w 202"/>
                <a:gd name="T67" fmla="*/ 3 h 298"/>
                <a:gd name="T68" fmla="*/ 125 w 202"/>
                <a:gd name="T69" fmla="*/ 2 h 298"/>
                <a:gd name="T70" fmla="*/ 122 w 202"/>
                <a:gd name="T71" fmla="*/ 2 h 298"/>
                <a:gd name="T72" fmla="*/ 130 w 202"/>
                <a:gd name="T73" fmla="*/ 13 h 298"/>
                <a:gd name="T74" fmla="*/ 123 w 202"/>
                <a:gd name="T75" fmla="*/ 32 h 298"/>
                <a:gd name="T76" fmla="*/ 109 w 202"/>
                <a:gd name="T77" fmla="*/ 17 h 298"/>
                <a:gd name="T78" fmla="*/ 109 w 202"/>
                <a:gd name="T79" fmla="*/ 3 h 298"/>
                <a:gd name="T80" fmla="*/ 98 w 202"/>
                <a:gd name="T81" fmla="*/ 16 h 298"/>
                <a:gd name="T82" fmla="*/ 93 w 202"/>
                <a:gd name="T83" fmla="*/ 71 h 298"/>
                <a:gd name="T84" fmla="*/ 89 w 202"/>
                <a:gd name="T85" fmla="*/ 17 h 298"/>
                <a:gd name="T86" fmla="*/ 87 w 202"/>
                <a:gd name="T87" fmla="*/ 0 h 298"/>
                <a:gd name="T88" fmla="*/ 87 w 202"/>
                <a:gd name="T89" fmla="*/ 0 h 298"/>
                <a:gd name="T90" fmla="*/ 60 w 202"/>
                <a:gd name="T91" fmla="*/ 2 h 298"/>
                <a:gd name="T92" fmla="*/ 56 w 202"/>
                <a:gd name="T93" fmla="*/ 6 h 298"/>
                <a:gd name="T94" fmla="*/ 52 w 202"/>
                <a:gd name="T95" fmla="*/ 10 h 298"/>
                <a:gd name="T96" fmla="*/ 15 w 202"/>
                <a:gd name="T97" fmla="*/ 51 h 298"/>
                <a:gd name="T98" fmla="*/ 7 w 202"/>
                <a:gd name="T99" fmla="*/ 58 h 298"/>
                <a:gd name="T100" fmla="*/ 5 w 202"/>
                <a:gd name="T101" fmla="*/ 60 h 298"/>
                <a:gd name="T102" fmla="*/ 5 w 202"/>
                <a:gd name="T103" fmla="*/ 60 h 298"/>
                <a:gd name="T104" fmla="*/ 0 w 202"/>
                <a:gd name="T105" fmla="*/ 74 h 298"/>
                <a:gd name="T106" fmla="*/ 0 w 202"/>
                <a:gd name="T107" fmla="*/ 74 h 298"/>
                <a:gd name="T108" fmla="*/ 7 w 202"/>
                <a:gd name="T109" fmla="*/ 153 h 298"/>
                <a:gd name="T110" fmla="*/ 48 w 202"/>
                <a:gd name="T111" fmla="*/ 14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" h="298">
                  <a:moveTo>
                    <a:pt x="38" y="77"/>
                  </a:moveTo>
                  <a:lnTo>
                    <a:pt x="41" y="74"/>
                  </a:lnTo>
                  <a:lnTo>
                    <a:pt x="52" y="60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1" y="153"/>
                  </a:lnTo>
                  <a:lnTo>
                    <a:pt x="51" y="153"/>
                  </a:lnTo>
                  <a:lnTo>
                    <a:pt x="51" y="153"/>
                  </a:lnTo>
                  <a:lnTo>
                    <a:pt x="51" y="153"/>
                  </a:lnTo>
                  <a:lnTo>
                    <a:pt x="59" y="153"/>
                  </a:lnTo>
                  <a:lnTo>
                    <a:pt x="62" y="183"/>
                  </a:lnTo>
                  <a:lnTo>
                    <a:pt x="63" y="202"/>
                  </a:lnTo>
                  <a:lnTo>
                    <a:pt x="65" y="211"/>
                  </a:lnTo>
                  <a:lnTo>
                    <a:pt x="65" y="211"/>
                  </a:lnTo>
                  <a:lnTo>
                    <a:pt x="65" y="211"/>
                  </a:lnTo>
                  <a:lnTo>
                    <a:pt x="43" y="286"/>
                  </a:lnTo>
                  <a:lnTo>
                    <a:pt x="81" y="298"/>
                  </a:lnTo>
                  <a:lnTo>
                    <a:pt x="81" y="298"/>
                  </a:lnTo>
                  <a:lnTo>
                    <a:pt x="95" y="254"/>
                  </a:lnTo>
                  <a:lnTo>
                    <a:pt x="103" y="230"/>
                  </a:lnTo>
                  <a:lnTo>
                    <a:pt x="106" y="224"/>
                  </a:lnTo>
                  <a:lnTo>
                    <a:pt x="106" y="221"/>
                  </a:lnTo>
                  <a:lnTo>
                    <a:pt x="106" y="221"/>
                  </a:lnTo>
                  <a:lnTo>
                    <a:pt x="106" y="221"/>
                  </a:lnTo>
                  <a:lnTo>
                    <a:pt x="106" y="221"/>
                  </a:lnTo>
                  <a:lnTo>
                    <a:pt x="106" y="221"/>
                  </a:lnTo>
                  <a:lnTo>
                    <a:pt x="108" y="211"/>
                  </a:lnTo>
                  <a:lnTo>
                    <a:pt x="108" y="211"/>
                  </a:lnTo>
                  <a:lnTo>
                    <a:pt x="108" y="211"/>
                  </a:lnTo>
                  <a:lnTo>
                    <a:pt x="108" y="210"/>
                  </a:lnTo>
                  <a:lnTo>
                    <a:pt x="106" y="197"/>
                  </a:lnTo>
                  <a:lnTo>
                    <a:pt x="106" y="197"/>
                  </a:lnTo>
                  <a:lnTo>
                    <a:pt x="103" y="164"/>
                  </a:lnTo>
                  <a:lnTo>
                    <a:pt x="123" y="178"/>
                  </a:lnTo>
                  <a:lnTo>
                    <a:pt x="138" y="186"/>
                  </a:lnTo>
                  <a:lnTo>
                    <a:pt x="139" y="186"/>
                  </a:lnTo>
                  <a:lnTo>
                    <a:pt x="133" y="243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7" y="208"/>
                  </a:lnTo>
                  <a:lnTo>
                    <a:pt x="180" y="188"/>
                  </a:lnTo>
                  <a:lnTo>
                    <a:pt x="182" y="181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1" y="158"/>
                  </a:lnTo>
                  <a:lnTo>
                    <a:pt x="171" y="156"/>
                  </a:lnTo>
                  <a:lnTo>
                    <a:pt x="161" y="151"/>
                  </a:lnTo>
                  <a:lnTo>
                    <a:pt x="161" y="151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3" y="109"/>
                  </a:lnTo>
                  <a:lnTo>
                    <a:pt x="177" y="145"/>
                  </a:lnTo>
                  <a:lnTo>
                    <a:pt x="177" y="145"/>
                  </a:lnTo>
                  <a:lnTo>
                    <a:pt x="202" y="112"/>
                  </a:lnTo>
                  <a:lnTo>
                    <a:pt x="147" y="74"/>
                  </a:lnTo>
                  <a:lnTo>
                    <a:pt x="147" y="71"/>
                  </a:lnTo>
                  <a:lnTo>
                    <a:pt x="145" y="54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3"/>
                  </a:lnTo>
                  <a:lnTo>
                    <a:pt x="138" y="6"/>
                  </a:lnTo>
                  <a:lnTo>
                    <a:pt x="133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5" y="2"/>
                  </a:lnTo>
                  <a:lnTo>
                    <a:pt x="125" y="2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30" y="13"/>
                  </a:lnTo>
                  <a:lnTo>
                    <a:pt x="119" y="19"/>
                  </a:lnTo>
                  <a:lnTo>
                    <a:pt x="123" y="32"/>
                  </a:lnTo>
                  <a:lnTo>
                    <a:pt x="108" y="74"/>
                  </a:lnTo>
                  <a:lnTo>
                    <a:pt x="109" y="17"/>
                  </a:lnTo>
                  <a:lnTo>
                    <a:pt x="111" y="16"/>
                  </a:lnTo>
                  <a:lnTo>
                    <a:pt x="109" y="3"/>
                  </a:lnTo>
                  <a:lnTo>
                    <a:pt x="101" y="3"/>
                  </a:lnTo>
                  <a:lnTo>
                    <a:pt x="98" y="16"/>
                  </a:lnTo>
                  <a:lnTo>
                    <a:pt x="100" y="17"/>
                  </a:lnTo>
                  <a:lnTo>
                    <a:pt x="93" y="71"/>
                  </a:lnTo>
                  <a:lnTo>
                    <a:pt x="82" y="30"/>
                  </a:lnTo>
                  <a:lnTo>
                    <a:pt x="89" y="17"/>
                  </a:lnTo>
                  <a:lnTo>
                    <a:pt x="78" y="1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9" y="3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2" y="10"/>
                  </a:lnTo>
                  <a:lnTo>
                    <a:pt x="27" y="36"/>
                  </a:lnTo>
                  <a:lnTo>
                    <a:pt x="15" y="51"/>
                  </a:lnTo>
                  <a:lnTo>
                    <a:pt x="8" y="57"/>
                  </a:lnTo>
                  <a:lnTo>
                    <a:pt x="7" y="58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9"/>
                  </a:lnTo>
                  <a:lnTo>
                    <a:pt x="7" y="153"/>
                  </a:lnTo>
                  <a:lnTo>
                    <a:pt x="7" y="153"/>
                  </a:lnTo>
                  <a:lnTo>
                    <a:pt x="48" y="148"/>
                  </a:lnTo>
                  <a:lnTo>
                    <a:pt x="3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9A42839D-0CDB-AA7E-00F0-3D89A11FD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510" y="5973950"/>
              <a:ext cx="554764" cy="307642"/>
            </a:xfrm>
            <a:custGeom>
              <a:avLst/>
              <a:gdLst>
                <a:gd name="T0" fmla="*/ 330 w 330"/>
                <a:gd name="T1" fmla="*/ 0 h 183"/>
                <a:gd name="T2" fmla="*/ 254 w 330"/>
                <a:gd name="T3" fmla="*/ 0 h 183"/>
                <a:gd name="T4" fmla="*/ 227 w 330"/>
                <a:gd name="T5" fmla="*/ 0 h 183"/>
                <a:gd name="T6" fmla="*/ 227 w 330"/>
                <a:gd name="T7" fmla="*/ 27 h 183"/>
                <a:gd name="T8" fmla="*/ 227 w 330"/>
                <a:gd name="T9" fmla="*/ 52 h 183"/>
                <a:gd name="T10" fmla="*/ 178 w 330"/>
                <a:gd name="T11" fmla="*/ 52 h 183"/>
                <a:gd name="T12" fmla="*/ 178 w 330"/>
                <a:gd name="T13" fmla="*/ 52 h 183"/>
                <a:gd name="T14" fmla="*/ 152 w 330"/>
                <a:gd name="T15" fmla="*/ 52 h 183"/>
                <a:gd name="T16" fmla="*/ 152 w 330"/>
                <a:gd name="T17" fmla="*/ 52 h 183"/>
                <a:gd name="T18" fmla="*/ 152 w 330"/>
                <a:gd name="T19" fmla="*/ 52 h 183"/>
                <a:gd name="T20" fmla="*/ 152 w 330"/>
                <a:gd name="T21" fmla="*/ 79 h 183"/>
                <a:gd name="T22" fmla="*/ 152 w 330"/>
                <a:gd name="T23" fmla="*/ 79 h 183"/>
                <a:gd name="T24" fmla="*/ 152 w 330"/>
                <a:gd name="T25" fmla="*/ 104 h 183"/>
                <a:gd name="T26" fmla="*/ 103 w 330"/>
                <a:gd name="T27" fmla="*/ 104 h 183"/>
                <a:gd name="T28" fmla="*/ 76 w 330"/>
                <a:gd name="T29" fmla="*/ 104 h 183"/>
                <a:gd name="T30" fmla="*/ 76 w 330"/>
                <a:gd name="T31" fmla="*/ 104 h 183"/>
                <a:gd name="T32" fmla="*/ 76 w 330"/>
                <a:gd name="T33" fmla="*/ 156 h 183"/>
                <a:gd name="T34" fmla="*/ 0 w 330"/>
                <a:gd name="T35" fmla="*/ 156 h 183"/>
                <a:gd name="T36" fmla="*/ 0 w 330"/>
                <a:gd name="T37" fmla="*/ 183 h 183"/>
                <a:gd name="T38" fmla="*/ 103 w 330"/>
                <a:gd name="T39" fmla="*/ 183 h 183"/>
                <a:gd name="T40" fmla="*/ 103 w 330"/>
                <a:gd name="T41" fmla="*/ 183 h 183"/>
                <a:gd name="T42" fmla="*/ 103 w 330"/>
                <a:gd name="T43" fmla="*/ 156 h 183"/>
                <a:gd name="T44" fmla="*/ 103 w 330"/>
                <a:gd name="T45" fmla="*/ 131 h 183"/>
                <a:gd name="T46" fmla="*/ 152 w 330"/>
                <a:gd name="T47" fmla="*/ 131 h 183"/>
                <a:gd name="T48" fmla="*/ 178 w 330"/>
                <a:gd name="T49" fmla="*/ 131 h 183"/>
                <a:gd name="T50" fmla="*/ 178 w 330"/>
                <a:gd name="T51" fmla="*/ 104 h 183"/>
                <a:gd name="T52" fmla="*/ 178 w 330"/>
                <a:gd name="T53" fmla="*/ 79 h 183"/>
                <a:gd name="T54" fmla="*/ 227 w 330"/>
                <a:gd name="T55" fmla="*/ 79 h 183"/>
                <a:gd name="T56" fmla="*/ 254 w 330"/>
                <a:gd name="T57" fmla="*/ 79 h 183"/>
                <a:gd name="T58" fmla="*/ 254 w 330"/>
                <a:gd name="T59" fmla="*/ 52 h 183"/>
                <a:gd name="T60" fmla="*/ 254 w 330"/>
                <a:gd name="T61" fmla="*/ 27 h 183"/>
                <a:gd name="T62" fmla="*/ 330 w 330"/>
                <a:gd name="T63" fmla="*/ 27 h 183"/>
                <a:gd name="T64" fmla="*/ 330 w 330"/>
                <a:gd name="T6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" h="183">
                  <a:moveTo>
                    <a:pt x="330" y="0"/>
                  </a:moveTo>
                  <a:lnTo>
                    <a:pt x="254" y="0"/>
                  </a:lnTo>
                  <a:lnTo>
                    <a:pt x="227" y="0"/>
                  </a:lnTo>
                  <a:lnTo>
                    <a:pt x="227" y="27"/>
                  </a:lnTo>
                  <a:lnTo>
                    <a:pt x="227" y="52"/>
                  </a:lnTo>
                  <a:lnTo>
                    <a:pt x="178" y="52"/>
                  </a:lnTo>
                  <a:lnTo>
                    <a:pt x="178" y="52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104"/>
                  </a:lnTo>
                  <a:lnTo>
                    <a:pt x="103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56"/>
                  </a:lnTo>
                  <a:lnTo>
                    <a:pt x="0" y="156"/>
                  </a:lnTo>
                  <a:lnTo>
                    <a:pt x="0" y="183"/>
                  </a:lnTo>
                  <a:lnTo>
                    <a:pt x="103" y="183"/>
                  </a:lnTo>
                  <a:lnTo>
                    <a:pt x="103" y="183"/>
                  </a:lnTo>
                  <a:lnTo>
                    <a:pt x="103" y="156"/>
                  </a:lnTo>
                  <a:lnTo>
                    <a:pt x="103" y="131"/>
                  </a:lnTo>
                  <a:lnTo>
                    <a:pt x="152" y="131"/>
                  </a:lnTo>
                  <a:lnTo>
                    <a:pt x="178" y="131"/>
                  </a:lnTo>
                  <a:lnTo>
                    <a:pt x="178" y="104"/>
                  </a:lnTo>
                  <a:lnTo>
                    <a:pt x="178" y="79"/>
                  </a:lnTo>
                  <a:lnTo>
                    <a:pt x="227" y="79"/>
                  </a:lnTo>
                  <a:lnTo>
                    <a:pt x="254" y="79"/>
                  </a:lnTo>
                  <a:lnTo>
                    <a:pt x="254" y="52"/>
                  </a:lnTo>
                  <a:lnTo>
                    <a:pt x="254" y="27"/>
                  </a:lnTo>
                  <a:lnTo>
                    <a:pt x="330" y="27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609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7EB4E-2E1A-938D-9C37-58C600360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B623418-DEC2-F910-572E-1447A356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  <a:latin typeface="Calibri"/>
              </a:rPr>
              <a:t>       </a:t>
            </a:r>
            <a:fld id="{6AC5BE82-CA60-4C95-A91A-976009257AA4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ZoneTexte 8">
            <a:extLst>
              <a:ext uri="{FF2B5EF4-FFF2-40B4-BE49-F238E27FC236}">
                <a16:creationId xmlns:a16="http://schemas.microsoft.com/office/drawing/2014/main" id="{27D5F98F-FDB6-E8F3-E28B-90C33CB2A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1" y="2969567"/>
            <a:ext cx="56292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MA" altLang="fr-FR" sz="3600" b="1" dirty="0">
                <a:solidFill>
                  <a:srgbClr val="887852"/>
                </a:solidFill>
                <a:cs typeface="Arial" charset="0"/>
              </a:rPr>
              <a:t>Questions &amp; réponses</a:t>
            </a:r>
            <a:endParaRPr lang="en-US" altLang="fr-FR" sz="3600" b="1" dirty="0">
              <a:solidFill>
                <a:srgbClr val="88785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412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D572C1A1EA9D49BC8B7A15C9B02EDF" ma:contentTypeVersion="6" ma:contentTypeDescription="Create a new document." ma:contentTypeScope="" ma:versionID="c41307f8e1efb0761b45955bae0693f9">
  <xsd:schema xmlns:xsd="http://www.w3.org/2001/XMLSchema" xmlns:xs="http://www.w3.org/2001/XMLSchema" xmlns:p="http://schemas.microsoft.com/office/2006/metadata/properties" xmlns:ns3="c133308a-7fc4-4767-9b4b-b9396aafdd85" targetNamespace="http://schemas.microsoft.com/office/2006/metadata/properties" ma:root="true" ma:fieldsID="3a5fb56466a6dcf8ea32d817d8905348" ns3:_="">
    <xsd:import namespace="c133308a-7fc4-4767-9b4b-b9396aafdd8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33308a-7fc4-4767-9b4b-b9396aafdd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133308a-7fc4-4767-9b4b-b9396aafdd85" xsi:nil="true"/>
  </documentManagement>
</p:properties>
</file>

<file path=customXml/itemProps1.xml><?xml version="1.0" encoding="utf-8"?>
<ds:datastoreItem xmlns:ds="http://schemas.openxmlformats.org/officeDocument/2006/customXml" ds:itemID="{25510D91-E0DF-44FB-95BD-F8B44A082F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33308a-7fc4-4767-9b4b-b9396aafdd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AF7016-4E5B-4ED0-BE0E-EFC6E61A39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B4AEE4-38A8-4C08-95F8-D21B919FC215}">
  <ds:schemaRefs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c133308a-7fc4-4767-9b4b-b9396aafdd8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5673</TotalTime>
  <Words>406</Words>
  <Application>Microsoft Office PowerPoint</Application>
  <PresentationFormat>Affichage à l'écran (4:3)</PresentationFormat>
  <Paragraphs>58</Paragraphs>
  <Slides>6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Thème Office</vt:lpstr>
      <vt:lpstr>1_Thème Office</vt:lpstr>
      <vt:lpstr>2_Thème Office</vt:lpstr>
      <vt:lpstr>Diapositive think-cell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Saad ELAMRANI</dc:creator>
  <cp:lastModifiedBy>Saad ELAMRANI</cp:lastModifiedBy>
  <cp:revision>33</cp:revision>
  <dcterms:created xsi:type="dcterms:W3CDTF">2023-11-08T09:48:18Z</dcterms:created>
  <dcterms:modified xsi:type="dcterms:W3CDTF">2025-07-28T15:39:24Z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0x0101000DD572C1A1EA9D49BC8B7A15C9B02EDF</vt:lpwstr>
  </property>
</Properties>
</file>